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1.xml" ContentType="application/vnd.openxmlformats-officedocument.presentationml.tags+xml"/>
  <Override PartName="/ppt/notesSlides/notesSlide48.xml" ContentType="application/vnd.openxmlformats-officedocument.presentationml.notesSlide+xml"/>
  <Override PartName="/ppt/tags/tag2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1"/>
  </p:notesMasterIdLst>
  <p:sldIdLst>
    <p:sldId id="257" r:id="rId2"/>
    <p:sldId id="258" r:id="rId3"/>
    <p:sldId id="353" r:id="rId4"/>
    <p:sldId id="352" r:id="rId5"/>
    <p:sldId id="295" r:id="rId6"/>
    <p:sldId id="266" r:id="rId7"/>
    <p:sldId id="291" r:id="rId8"/>
    <p:sldId id="267" r:id="rId9"/>
    <p:sldId id="294" r:id="rId10"/>
    <p:sldId id="268" r:id="rId11"/>
    <p:sldId id="292" r:id="rId12"/>
    <p:sldId id="299" r:id="rId13"/>
    <p:sldId id="344" r:id="rId14"/>
    <p:sldId id="301" r:id="rId15"/>
    <p:sldId id="348" r:id="rId16"/>
    <p:sldId id="302" r:id="rId17"/>
    <p:sldId id="303" r:id="rId18"/>
    <p:sldId id="271" r:id="rId19"/>
    <p:sldId id="345" r:id="rId20"/>
    <p:sldId id="347" r:id="rId21"/>
    <p:sldId id="297" r:id="rId22"/>
    <p:sldId id="298" r:id="rId23"/>
    <p:sldId id="293" r:id="rId24"/>
    <p:sldId id="342" r:id="rId25"/>
    <p:sldId id="343" r:id="rId26"/>
    <p:sldId id="319" r:id="rId27"/>
    <p:sldId id="320" r:id="rId28"/>
    <p:sldId id="341" r:id="rId29"/>
    <p:sldId id="313" r:id="rId30"/>
    <p:sldId id="314" r:id="rId31"/>
    <p:sldId id="315" r:id="rId32"/>
    <p:sldId id="316" r:id="rId33"/>
    <p:sldId id="323" r:id="rId34"/>
    <p:sldId id="349" r:id="rId35"/>
    <p:sldId id="325" r:id="rId36"/>
    <p:sldId id="326" r:id="rId37"/>
    <p:sldId id="327" r:id="rId38"/>
    <p:sldId id="328" r:id="rId39"/>
    <p:sldId id="330" r:id="rId40"/>
    <p:sldId id="350" r:id="rId41"/>
    <p:sldId id="331" r:id="rId42"/>
    <p:sldId id="279" r:id="rId43"/>
    <p:sldId id="306" r:id="rId44"/>
    <p:sldId id="308" r:id="rId45"/>
    <p:sldId id="321" r:id="rId46"/>
    <p:sldId id="322" r:id="rId47"/>
    <p:sldId id="282" r:id="rId48"/>
    <p:sldId id="332" r:id="rId49"/>
    <p:sldId id="290" r:id="rId50"/>
    <p:sldId id="285" r:id="rId51"/>
    <p:sldId id="333" r:id="rId52"/>
    <p:sldId id="286" r:id="rId53"/>
    <p:sldId id="334" r:id="rId54"/>
    <p:sldId id="287" r:id="rId55"/>
    <p:sldId id="335" r:id="rId56"/>
    <p:sldId id="288" r:id="rId57"/>
    <p:sldId id="336" r:id="rId58"/>
    <p:sldId id="289" r:id="rId59"/>
    <p:sldId id="339" r:id="rId60"/>
  </p:sldIdLst>
  <p:sldSz cx="9144000" cy="6858000" type="screen4x3"/>
  <p:notesSz cx="6858000" cy="9144000"/>
  <p:embeddedFontLst>
    <p:embeddedFont>
      <p:font typeface="-윤고딕330" panose="020B0600000101010101" charset="-127"/>
      <p:regular r:id="rId62"/>
    </p:embeddedFont>
    <p:embeddedFont>
      <p:font typeface="맑은 고딕" panose="020B0503020000020004" pitchFamily="50" charset="-127"/>
      <p:regular r:id="rId63"/>
      <p:bold r:id="rId64"/>
    </p:embeddedFont>
    <p:embeddedFont>
      <p:font typeface="함초롬바탕" panose="02030604000101010101" pitchFamily="18" charset="-127"/>
      <p:regular r:id="rId65"/>
      <p:bold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나눔바른고딕" panose="020B0600000101010101" charset="-127"/>
      <p:regular r:id="rId73"/>
      <p:bold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CFC9DC8-5F14-4782-9193-C333741524D4}">
          <p14:sldIdLst>
            <p14:sldId id="257"/>
            <p14:sldId id="258"/>
            <p14:sldId id="353"/>
            <p14:sldId id="352"/>
          </p14:sldIdLst>
        </p14:section>
        <p14:section name="정의" id="{D3256B0D-B7CF-4E55-8B95-D816B3301654}">
          <p14:sldIdLst>
            <p14:sldId id="295"/>
            <p14:sldId id="266"/>
            <p14:sldId id="291"/>
            <p14:sldId id="267"/>
          </p14:sldIdLst>
        </p14:section>
        <p14:section name="특징" id="{AF8B1138-C9C2-422A-8D9B-9D1C109D0C9A}">
          <p14:sldIdLst>
            <p14:sldId id="294"/>
          </p14:sldIdLst>
        </p14:section>
        <p14:section name="역사" id="{31504D57-3EE3-4DE4-929C-A537EC556E48}">
          <p14:sldIdLst>
            <p14:sldId id="268"/>
            <p14:sldId id="292"/>
          </p14:sldIdLst>
        </p14:section>
        <p14:section name="발전" id="{9C06C0E2-3800-48A8-AE16-141B84A59E73}">
          <p14:sldIdLst>
            <p14:sldId id="299"/>
            <p14:sldId id="344"/>
            <p14:sldId id="301"/>
            <p14:sldId id="348"/>
            <p14:sldId id="302"/>
            <p14:sldId id="303"/>
          </p14:sldIdLst>
        </p14:section>
        <p14:section name="장점" id="{71FF0AE8-52CD-4BA2-BBF5-2C7CAFB82012}">
          <p14:sldIdLst>
            <p14:sldId id="271"/>
            <p14:sldId id="345"/>
            <p14:sldId id="347"/>
            <p14:sldId id="297"/>
            <p14:sldId id="298"/>
          </p14:sldIdLst>
        </p14:section>
        <p14:section name="시장현황" id="{BFFA028D-64D1-4763-AB82-9734F59A833D}">
          <p14:sldIdLst>
            <p14:sldId id="293"/>
            <p14:sldId id="342"/>
            <p14:sldId id="343"/>
          </p14:sldIdLst>
        </p14:section>
        <p14:section name="컴퓨팅의 기술" id="{2A596C79-5FC4-434A-9E17-EA53261099C2}">
          <p14:sldIdLst>
            <p14:sldId id="319"/>
            <p14:sldId id="320"/>
            <p14:sldId id="341"/>
            <p14:sldId id="313"/>
            <p14:sldId id="314"/>
            <p14:sldId id="315"/>
            <p14:sldId id="316"/>
            <p14:sldId id="323"/>
            <p14:sldId id="349"/>
            <p14:sldId id="325"/>
            <p14:sldId id="326"/>
            <p14:sldId id="327"/>
            <p14:sldId id="328"/>
            <p14:sldId id="330"/>
            <p14:sldId id="350"/>
            <p14:sldId id="331"/>
            <p14:sldId id="279"/>
            <p14:sldId id="306"/>
            <p14:sldId id="308"/>
            <p14:sldId id="321"/>
            <p14:sldId id="322"/>
            <p14:sldId id="282"/>
            <p14:sldId id="332"/>
            <p14:sldId id="290"/>
            <p14:sldId id="285"/>
            <p14:sldId id="333"/>
            <p14:sldId id="286"/>
            <p14:sldId id="334"/>
            <p14:sldId id="287"/>
            <p14:sldId id="335"/>
            <p14:sldId id="288"/>
            <p14:sldId id="336"/>
            <p14:sldId id="289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0342" autoAdjust="0"/>
  </p:normalViewPr>
  <p:slideViewPr>
    <p:cSldViewPr snapToGrid="0" showGuides="1">
      <p:cViewPr varScale="1">
        <p:scale>
          <a:sx n="80" d="100"/>
          <a:sy n="80" d="100"/>
        </p:scale>
        <p:origin x="1685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presProps" Target="presProps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9368D-9F6A-4AE3-A5E5-E4B0195D3AD8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1C1E3-BAED-4452-AB9F-1FEE8B5184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204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91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354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402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344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313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02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606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319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20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508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80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97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45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45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90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이건 역사가 아니라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컴퓨팅의 동향 혹은 미래발전 계획 혹은 가능성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재조사 요망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06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2781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935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892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9753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5100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37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99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4963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0447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0995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4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8843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394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22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417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7314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이게 </a:t>
            </a:r>
            <a:r>
              <a:rPr lang="ko-KR" altLang="en-US" dirty="0" err="1" smtClean="0"/>
              <a:t>어떤일을</a:t>
            </a:r>
            <a:r>
              <a:rPr lang="ko-KR" altLang="en-US" dirty="0" smtClean="0"/>
              <a:t> 하는지</a:t>
            </a:r>
            <a:r>
              <a:rPr lang="en-US" altLang="ko-KR" dirty="0" smtClean="0"/>
              <a:t>,</a:t>
            </a:r>
            <a:r>
              <a:rPr lang="ko-KR" altLang="en-US" dirty="0" smtClean="0"/>
              <a:t> 뭘 할 수 있는지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814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5955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이게 </a:t>
            </a:r>
            <a:r>
              <a:rPr lang="ko-KR" altLang="en-US" dirty="0" err="1" smtClean="0"/>
              <a:t>어떤일을</a:t>
            </a:r>
            <a:r>
              <a:rPr lang="ko-KR" altLang="en-US" dirty="0" smtClean="0"/>
              <a:t> 하는지</a:t>
            </a:r>
            <a:r>
              <a:rPr lang="en-US" altLang="ko-KR" dirty="0" smtClean="0"/>
              <a:t>,</a:t>
            </a:r>
            <a:r>
              <a:rPr lang="ko-KR" altLang="en-US" dirty="0" smtClean="0"/>
              <a:t> 뭘 할 수 있는지</a:t>
            </a: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2890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7014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2073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334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7925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9468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저런 </a:t>
            </a:r>
            <a:r>
              <a:rPr lang="ko-KR" altLang="en-US" dirty="0" err="1" smtClean="0"/>
              <a:t>내용말고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맵스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Saas</a:t>
            </a:r>
            <a:r>
              <a:rPr lang="ko-KR" altLang="en-US" baseline="0" dirty="0" smtClean="0"/>
              <a:t>가 </a:t>
            </a:r>
            <a:r>
              <a:rPr lang="ko-KR" altLang="en-US" baseline="0" dirty="0" err="1" smtClean="0"/>
              <a:t>뭘하는건지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4124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050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383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302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5699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9249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0264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7174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0248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44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400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6116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6425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4455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751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886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715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70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907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877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5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83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11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95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54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970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076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6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211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7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4B933-3EF7-4CC7-AA26-D78F941C1A1E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35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99792" y="2155542"/>
            <a:ext cx="5758408" cy="1141205"/>
          </a:xfrm>
        </p:spPr>
        <p:txBody>
          <a:bodyPr>
            <a:noAutofit/>
          </a:bodyPr>
          <a:lstStyle/>
          <a:p>
            <a:pPr algn="r"/>
            <a:r>
              <a:rPr lang="ko-KR" altLang="en-US" sz="40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4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개요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545214" y="3514004"/>
            <a:ext cx="2843210" cy="284612"/>
          </a:xfrm>
        </p:spPr>
        <p:txBody>
          <a:bodyPr>
            <a:noAutofit/>
          </a:bodyPr>
          <a:lstStyle/>
          <a:p>
            <a:pPr algn="r"/>
            <a:r>
              <a:rPr lang="ko-KR" altLang="en-US" sz="1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동의대학교</a:t>
            </a:r>
            <a:endParaRPr lang="ko-KR" altLang="en-US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3357554" y="2143116"/>
            <a:ext cx="500066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357554" y="3868466"/>
            <a:ext cx="500066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/>
          <p:nvPr/>
        </p:nvCxnSpPr>
        <p:spPr>
          <a:xfrm>
            <a:off x="3059832" y="2143116"/>
            <a:ext cx="5298382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3"/>
          <p:cNvCxnSpPr/>
          <p:nvPr/>
        </p:nvCxnSpPr>
        <p:spPr>
          <a:xfrm>
            <a:off x="3059832" y="3868466"/>
            <a:ext cx="5339231" cy="317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/>
          <p:cNvSpPr txBox="1">
            <a:spLocks/>
          </p:cNvSpPr>
          <p:nvPr/>
        </p:nvSpPr>
        <p:spPr>
          <a:xfrm>
            <a:off x="5500694" y="4000504"/>
            <a:ext cx="2843210" cy="2020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110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부제목 2"/>
          <p:cNvSpPr txBox="1">
            <a:spLocks/>
          </p:cNvSpPr>
          <p:nvPr/>
        </p:nvSpPr>
        <p:spPr>
          <a:xfrm>
            <a:off x="5357818" y="4016786"/>
            <a:ext cx="3030606" cy="1787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4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동향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28769" y="6495403"/>
            <a:ext cx="66495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이미지 출처 </a:t>
            </a:r>
            <a:r>
              <a:rPr lang="en-US" altLang="ko-KR" sz="1000" dirty="0"/>
              <a:t>: https://kr.usembassy.gov/ko/education-culture-ko/u-s-embassy-kids-students/take-trip-american-history-ko/</a:t>
            </a:r>
            <a:endParaRPr lang="ko-KR" alt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561975" y="2028825"/>
            <a:ext cx="8161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1965</a:t>
            </a:r>
            <a:r>
              <a:rPr lang="ko-KR" altLang="en-US" sz="1600" dirty="0" smtClean="0"/>
              <a:t>년 존 메카시가 </a:t>
            </a:r>
            <a:r>
              <a:rPr lang="en-US" altLang="ko-KR" sz="1600" dirty="0" smtClean="0"/>
              <a:t>“</a:t>
            </a:r>
            <a:r>
              <a:rPr lang="ko-KR" altLang="en-US" sz="1600" dirty="0" smtClean="0"/>
              <a:t>컴퓨팅 환경은 공공 시설을 쓰는 것과도 같을 것</a:t>
            </a:r>
            <a:r>
              <a:rPr lang="en-US" altLang="ko-KR" sz="1600" dirty="0" smtClean="0"/>
              <a:t>＂</a:t>
            </a:r>
            <a:r>
              <a:rPr lang="ko-KR" altLang="en-US" sz="1600" dirty="0" smtClean="0"/>
              <a:t>이라는 개념을 제시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61975" y="3015881"/>
            <a:ext cx="7076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General Magic 1995</a:t>
            </a:r>
            <a:r>
              <a:rPr lang="ko-KR" altLang="en-US" sz="1600" dirty="0" smtClean="0"/>
              <a:t>년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월부터 </a:t>
            </a:r>
            <a:r>
              <a:rPr lang="en-US" altLang="ko-KR" sz="1600" dirty="0" smtClean="0"/>
              <a:t>AT&amp;T</a:t>
            </a:r>
            <a:r>
              <a:rPr lang="ko-KR" altLang="en-US" sz="1600" dirty="0" smtClean="0"/>
              <a:t>를 비롯한 여러 통신사와 제휴를 맺고 시작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61975" y="4094087"/>
            <a:ext cx="6896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2006</a:t>
            </a:r>
            <a:r>
              <a:rPr lang="ko-KR" altLang="en-US" sz="1600" dirty="0" smtClean="0"/>
              <a:t>년 </a:t>
            </a:r>
            <a:r>
              <a:rPr lang="en-US" altLang="ko-KR" sz="1600" dirty="0" err="1" smtClean="0"/>
              <a:t>Googl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아마존닷컴</a:t>
            </a:r>
            <a:r>
              <a:rPr lang="ko-KR" altLang="en-US" sz="1600" dirty="0" smtClean="0"/>
              <a:t> 등 많은 기업들이 </a:t>
            </a: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컴퓨팅 서비스를 시작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4805067"/>
            <a:ext cx="4291422" cy="1453135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개요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1975" y="1209809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1-3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역사</a:t>
            </a:r>
            <a:endParaRPr lang="ko-KR" altLang="en-US" sz="2400" dirty="0"/>
          </a:p>
        </p:txBody>
      </p:sp>
      <p:sp>
        <p:nvSpPr>
          <p:cNvPr id="2" name="아래쪽 화살표 1"/>
          <p:cNvSpPr/>
          <p:nvPr/>
        </p:nvSpPr>
        <p:spPr>
          <a:xfrm>
            <a:off x="3958683" y="2423134"/>
            <a:ext cx="390293" cy="4654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>
            <a:off x="3958682" y="3448818"/>
            <a:ext cx="390293" cy="4654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7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동향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85893" y="6495403"/>
            <a:ext cx="36343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이미지 출처 </a:t>
            </a:r>
            <a:r>
              <a:rPr lang="en-US" altLang="ko-KR" sz="1000" dirty="0"/>
              <a:t>:  http://blog.naver.com/yongwan-jo/220791632450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79" y="1698462"/>
            <a:ext cx="6340269" cy="36456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3187" y="5465170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해가 거듭 될수록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시장이 성장하고 있음</a:t>
            </a:r>
            <a:endParaRPr lang="ko-KR" altLang="en-US" dirty="0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개요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1975" y="1209809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1-3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역사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177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동향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86542" y="6460173"/>
            <a:ext cx="3839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이미지 출처 </a:t>
            </a:r>
            <a:r>
              <a:rPr lang="en-US" altLang="ko-KR" sz="1000" dirty="0"/>
              <a:t>: https://m.blog.naver.com/gojump0713/220359410741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5865556" y="2356972"/>
            <a:ext cx="30447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ICBM</a:t>
            </a:r>
            <a:r>
              <a:rPr lang="ko-KR" altLang="en-US" dirty="0"/>
              <a:t>이란 기본적으로 사물인터넷</a:t>
            </a:r>
            <a:r>
              <a:rPr lang="en-US" altLang="ko-KR" dirty="0"/>
              <a:t>(Internet of Things, </a:t>
            </a:r>
            <a:r>
              <a:rPr lang="en-US" altLang="ko-KR" dirty="0" err="1"/>
              <a:t>IoT</a:t>
            </a:r>
            <a:r>
              <a:rPr lang="en-US" altLang="ko-KR" dirty="0"/>
              <a:t>) </a:t>
            </a:r>
            <a:r>
              <a:rPr lang="ko-KR" altLang="en-US" dirty="0"/>
              <a:t>센서가 수집한 데이터를 </a:t>
            </a:r>
            <a:r>
              <a:rPr lang="ko-KR" altLang="en-US" dirty="0" err="1" smtClean="0"/>
              <a:t>클라우드</a:t>
            </a:r>
            <a:r>
              <a:rPr lang="en-US" altLang="ko-KR" dirty="0"/>
              <a:t>(Cloud)</a:t>
            </a:r>
            <a:r>
              <a:rPr lang="ko-KR" altLang="en-US" dirty="0"/>
              <a:t>에 저장하고</a:t>
            </a:r>
            <a:r>
              <a:rPr lang="en-US" altLang="ko-KR" dirty="0"/>
              <a:t>, </a:t>
            </a:r>
            <a:r>
              <a:rPr lang="ko-KR" altLang="en-US" dirty="0" err="1"/>
              <a:t>빅데이터</a:t>
            </a:r>
            <a:r>
              <a:rPr lang="en-US" altLang="ko-KR" dirty="0"/>
              <a:t>(Big data) </a:t>
            </a:r>
            <a:r>
              <a:rPr lang="ko-KR" altLang="en-US" dirty="0"/>
              <a:t>분석 기술로 이를 분석해서</a:t>
            </a:r>
            <a:r>
              <a:rPr lang="en-US" altLang="ko-KR" dirty="0"/>
              <a:t>, 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적절한 </a:t>
            </a:r>
            <a:r>
              <a:rPr lang="ko-KR" altLang="en-US" dirty="0"/>
              <a:t>서비스를 </a:t>
            </a:r>
            <a:r>
              <a:rPr lang="ko-KR" altLang="en-US" dirty="0" err="1"/>
              <a:t>모바일</a:t>
            </a:r>
            <a:r>
              <a:rPr lang="ko-KR" altLang="en-US" dirty="0"/>
              <a:t> 기기 서비스</a:t>
            </a:r>
            <a:r>
              <a:rPr lang="en-US" altLang="ko-KR" dirty="0"/>
              <a:t>(Mobile) </a:t>
            </a:r>
            <a:r>
              <a:rPr lang="ko-KR" altLang="en-US" dirty="0"/>
              <a:t>형태로 제공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5595"/>
            <a:ext cx="5858510" cy="3888230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개요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1975" y="1209809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1-4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발전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61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동향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54" y="2712284"/>
            <a:ext cx="2067265" cy="21029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64700" y="4908456"/>
            <a:ext cx="7133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사물인터넷</a:t>
            </a:r>
            <a:r>
              <a:rPr lang="en-US" altLang="ko-KR" dirty="0" smtClean="0"/>
              <a:t>(</a:t>
            </a:r>
            <a:r>
              <a:rPr lang="en-US" altLang="ko-KR" b="1" dirty="0" err="1" smtClean="0">
                <a:solidFill>
                  <a:srgbClr val="FF0000"/>
                </a:solidFill>
              </a:rPr>
              <a:t>I</a:t>
            </a:r>
            <a:r>
              <a:rPr lang="en-US" altLang="ko-KR" dirty="0" err="1" smtClean="0"/>
              <a:t>oT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통해 디바이스로 부터  실시간으로 데이터 수집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데이터를 </a:t>
            </a:r>
            <a:r>
              <a:rPr lang="ko-KR" altLang="en-US" dirty="0" err="1" smtClean="0"/>
              <a:t>클라우드</a:t>
            </a:r>
            <a:r>
              <a:rPr lang="en-US" altLang="ko-KR" dirty="0" smtClean="0"/>
              <a:t>(</a:t>
            </a:r>
            <a:r>
              <a:rPr lang="en-US" altLang="ko-KR" b="1" dirty="0" smtClean="0">
                <a:solidFill>
                  <a:srgbClr val="FF0000"/>
                </a:solidFill>
              </a:rPr>
              <a:t>C</a:t>
            </a:r>
            <a:r>
              <a:rPr lang="en-US" altLang="ko-KR" dirty="0" smtClean="0"/>
              <a:t>loud)</a:t>
            </a:r>
            <a:r>
              <a:rPr lang="ko-KR" altLang="en-US" dirty="0" smtClean="0"/>
              <a:t>에 저장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942" y="2743200"/>
            <a:ext cx="2709870" cy="1940401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61975" y="1918010"/>
            <a:ext cx="8292093" cy="396983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97727" y="2066970"/>
            <a:ext cx="1399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B0F0"/>
                </a:solidFill>
              </a:rPr>
              <a:t>Process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3852231" y="3536039"/>
            <a:ext cx="1713083" cy="55103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개요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1975" y="1209809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1-4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발전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5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동향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0963" y="4678501"/>
            <a:ext cx="2750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수집 데이터를 통한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err="1" smtClean="0"/>
              <a:t>빅데이터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B</a:t>
            </a:r>
            <a:r>
              <a:rPr lang="en-US" altLang="ko-KR" dirty="0" err="1" smtClean="0"/>
              <a:t>igData</a:t>
            </a:r>
            <a:r>
              <a:rPr lang="en-US" altLang="ko-KR" dirty="0" smtClean="0"/>
              <a:t>)</a:t>
            </a:r>
            <a:r>
              <a:rPr lang="ko-KR" altLang="en-US" dirty="0" smtClean="0"/>
              <a:t> 형성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데이터의 분석 및 정리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72066" y="4912677"/>
            <a:ext cx="3459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모바일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M</a:t>
            </a:r>
            <a:r>
              <a:rPr lang="en-US" altLang="ko-KR" dirty="0" err="1" smtClean="0"/>
              <a:t>oblie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통해 이용자</a:t>
            </a:r>
            <a:endParaRPr lang="en-US" altLang="ko-KR" dirty="0" smtClean="0"/>
          </a:p>
          <a:p>
            <a:r>
              <a:rPr lang="en-US" altLang="ko-KR" dirty="0" smtClean="0"/>
              <a:t>     </a:t>
            </a:r>
            <a:r>
              <a:rPr lang="ko-KR" altLang="en-US" dirty="0" smtClean="0"/>
              <a:t>에게 제공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81" y="2590190"/>
            <a:ext cx="2526366" cy="20688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740" y="2716843"/>
            <a:ext cx="2160064" cy="195934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44087" y="1970603"/>
            <a:ext cx="4126725" cy="405904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" y="2225033"/>
            <a:ext cx="1399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B0F0"/>
                </a:solidFill>
              </a:rPr>
              <a:t>Analysis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46641" y="1965582"/>
            <a:ext cx="4144263" cy="406406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999930" y="2193623"/>
            <a:ext cx="182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B0F0"/>
                </a:solidFill>
              </a:rPr>
              <a:t>Utilization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개요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1975" y="1209809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1-4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발전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4153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동향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86542" y="6460173"/>
            <a:ext cx="3839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이미지 출처 </a:t>
            </a:r>
            <a:r>
              <a:rPr lang="en-US" altLang="ko-KR" sz="1000" dirty="0"/>
              <a:t>: https://m.blog.naver.com/gojump0713/220359410741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61505" y="5421325"/>
            <a:ext cx="6723315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/>
              <a:t>IoT</a:t>
            </a:r>
            <a:r>
              <a:rPr lang="ko-KR" altLang="en-US" dirty="0" smtClean="0"/>
              <a:t>로 정보 수집 </a:t>
            </a:r>
            <a:r>
              <a:rPr lang="ko-KR" altLang="en-US" dirty="0" err="1" smtClean="0"/>
              <a:t>클라우드에</a:t>
            </a:r>
            <a:r>
              <a:rPr lang="ko-KR" altLang="en-US" dirty="0" smtClean="0"/>
              <a:t> 저장 후 </a:t>
            </a:r>
            <a:r>
              <a:rPr lang="ko-KR" altLang="en-US" dirty="0" err="1" smtClean="0"/>
              <a:t>빅데이터에서</a:t>
            </a:r>
            <a:r>
              <a:rPr lang="ko-KR" altLang="en-US" dirty="0" smtClean="0"/>
              <a:t> 데이터 정리 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이용자가 필요에 따라 </a:t>
            </a:r>
            <a:r>
              <a:rPr lang="ko-KR" altLang="en-US" dirty="0" err="1" smtClean="0"/>
              <a:t>모바일로</a:t>
            </a:r>
            <a:r>
              <a:rPr lang="ko-KR" altLang="en-US" dirty="0" smtClean="0"/>
              <a:t> 서비스를 제공받음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" y="1781174"/>
            <a:ext cx="7025640" cy="3552825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개요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1975" y="1209809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1-4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발전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518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동향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295" y="1895301"/>
            <a:ext cx="6081174" cy="3348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04728" y="5384349"/>
            <a:ext cx="5758307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 smtClean="0"/>
              <a:t>loT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사물 인터넷으로 정보를 수집 </a:t>
            </a:r>
            <a:r>
              <a:rPr lang="en-US" altLang="ko-KR" dirty="0" smtClean="0"/>
              <a:t>-&gt;  </a:t>
            </a:r>
            <a:r>
              <a:rPr lang="ko-KR" altLang="en-US" dirty="0" err="1" smtClean="0"/>
              <a:t>클라우드에</a:t>
            </a:r>
            <a:r>
              <a:rPr lang="ko-KR" altLang="en-US" dirty="0" smtClean="0"/>
              <a:t> 저장 </a:t>
            </a:r>
            <a:r>
              <a:rPr lang="en-US" altLang="ko-KR" dirty="0" smtClean="0"/>
              <a:t>-&gt; 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빅데이터 </a:t>
            </a:r>
            <a:r>
              <a:rPr lang="ko-KR" altLang="en-US" dirty="0" err="1"/>
              <a:t>자료정리</a:t>
            </a:r>
            <a:r>
              <a:rPr lang="ko-KR" altLang="en-US" dirty="0"/>
              <a:t>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서비스 이용자에게 제공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개요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1975" y="1209809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1-4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발전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597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동향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Picture 5" descr="환경과 건강 관련 ICBM 서비스 모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07" y="1914128"/>
            <a:ext cx="7583488" cy="303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"/>
          <p:cNvSpPr txBox="1"/>
          <p:nvPr/>
        </p:nvSpPr>
        <p:spPr>
          <a:xfrm>
            <a:off x="5600534" y="6429396"/>
            <a:ext cx="35830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0" dirty="0" smtClean="0">
                <a:latin typeface="+mj-ea"/>
                <a:ea typeface="+mj-ea"/>
              </a:rPr>
              <a:t>출처</a:t>
            </a:r>
            <a:r>
              <a:rPr lang="en-US" altLang="ko-KR" sz="1000" b="0" dirty="0" smtClean="0">
                <a:latin typeface="+mj-ea"/>
                <a:ea typeface="+mj-ea"/>
              </a:rPr>
              <a:t>: </a:t>
            </a:r>
            <a:r>
              <a:rPr lang="ko-KR" altLang="en-US" sz="1000" b="0" dirty="0" err="1" smtClean="0">
                <a:latin typeface="+mj-ea"/>
                <a:ea typeface="+mj-ea"/>
              </a:rPr>
              <a:t>박종현외</a:t>
            </a:r>
            <a:r>
              <a:rPr lang="en-US" altLang="ko-KR" sz="1000" b="0" dirty="0">
                <a:latin typeface="+mj-ea"/>
                <a:ea typeface="+mj-ea"/>
              </a:rPr>
              <a:t>, </a:t>
            </a:r>
            <a:r>
              <a:rPr lang="ko-KR" altLang="en-US" sz="1000" b="0" dirty="0">
                <a:latin typeface="+mj-ea"/>
                <a:ea typeface="+mj-ea"/>
              </a:rPr>
              <a:t>사물인터넷의 미래</a:t>
            </a:r>
            <a:r>
              <a:rPr lang="en-US" altLang="ko-KR" sz="1000" b="0" dirty="0">
                <a:latin typeface="+mj-ea"/>
                <a:ea typeface="+mj-ea"/>
              </a:rPr>
              <a:t>, </a:t>
            </a:r>
            <a:r>
              <a:rPr lang="ko-KR" altLang="en-US" sz="1000" b="0" dirty="0">
                <a:latin typeface="+mj-ea"/>
                <a:ea typeface="+mj-ea"/>
              </a:rPr>
              <a:t>전자신문사</a:t>
            </a:r>
            <a:r>
              <a:rPr lang="en-US" altLang="ko-KR" sz="1000" b="0" dirty="0">
                <a:latin typeface="+mj-ea"/>
                <a:ea typeface="+mj-ea"/>
              </a:rPr>
              <a:t>, 2014.11.28</a:t>
            </a:r>
            <a:endParaRPr lang="ko-KR" altLang="en-US" sz="1000" b="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9929" y="5095856"/>
            <a:ext cx="6226384" cy="1160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서로 다른 산업분야 간 </a:t>
            </a:r>
            <a:r>
              <a:rPr lang="ko-KR" altLang="en-US" sz="1600" dirty="0" err="1" smtClean="0"/>
              <a:t>클라우드를</a:t>
            </a:r>
            <a:r>
              <a:rPr lang="ko-KR" altLang="en-US" sz="1600" dirty="0" smtClean="0"/>
              <a:t> 통한 정보 연계 서비스가 가능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기본적으로 유비쿼터스 지능형 서비스 제공</a:t>
            </a: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현재 개발된 다양한 </a:t>
            </a:r>
            <a:r>
              <a:rPr lang="en-US" altLang="ko-KR" sz="1600" dirty="0" smtClean="0"/>
              <a:t>ICT </a:t>
            </a:r>
            <a:r>
              <a:rPr lang="ko-KR" altLang="en-US" sz="1600" dirty="0" smtClean="0"/>
              <a:t>기술의 유기적 연계를 통해 현실화 가능</a:t>
            </a:r>
            <a:endParaRPr lang="ko-KR" altLang="en-US" sz="1600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개요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1975" y="1209809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1-4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발전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555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동향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9" y="2700090"/>
            <a:ext cx="3982236" cy="18542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48"/>
          <a:stretch/>
        </p:blipFill>
        <p:spPr>
          <a:xfrm>
            <a:off x="5436205" y="2763261"/>
            <a:ext cx="3547653" cy="18878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45" y="3083134"/>
            <a:ext cx="1432888" cy="11426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4107" y="4879795"/>
            <a:ext cx="4945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각 기관별 시스템을 구축하지 않고 이용 가능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시스템 유지비용이 없음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1975" y="1941034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1) </a:t>
            </a:r>
            <a:r>
              <a:rPr lang="ko-KR" altLang="en-US" sz="2000" b="1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비용절감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개요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1975" y="1209809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1-5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장점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657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90" y="2644311"/>
            <a:ext cx="4971852" cy="2564100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동향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876" y="2845065"/>
            <a:ext cx="1167870" cy="11678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21385" y="3031903"/>
            <a:ext cx="7564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 smtClean="0">
                <a:solidFill>
                  <a:srgbClr val="FF0000"/>
                </a:solidFill>
              </a:rPr>
              <a:t>+</a:t>
            </a:r>
            <a:endParaRPr lang="ko-KR" altLang="en-US" sz="10000" dirty="0">
              <a:solidFill>
                <a:srgbClr val="FF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526" y="4140772"/>
            <a:ext cx="1302570" cy="13025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1090" y="5203883"/>
            <a:ext cx="6667210" cy="1120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접근 가능한 장치만 있으면 </a:t>
            </a:r>
            <a:r>
              <a:rPr lang="ko-KR" altLang="en-US" dirty="0"/>
              <a:t>언제 어디서든 서비스를 이용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위치 및 시간의 제한이 없음</a:t>
            </a:r>
            <a:endParaRPr lang="en-US" altLang="ko-KR" dirty="0"/>
          </a:p>
        </p:txBody>
      </p:sp>
      <p:sp>
        <p:nvSpPr>
          <p:cNvPr id="18" name="TextBox 17"/>
          <p:cNvSpPr txBox="1"/>
          <p:nvPr/>
        </p:nvSpPr>
        <p:spPr>
          <a:xfrm>
            <a:off x="561975" y="2047858"/>
            <a:ext cx="4297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2) </a:t>
            </a:r>
            <a:r>
              <a:rPr lang="ko-KR" altLang="en-US" sz="2000" b="1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위치 및 시간의 제한이 없는 사용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개요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1975" y="1209809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1-5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장점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0474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1749314" y="2546255"/>
            <a:ext cx="1757172" cy="2014596"/>
            <a:chOff x="1042665" y="2524798"/>
            <a:chExt cx="1757172" cy="2014596"/>
          </a:xfrm>
        </p:grpSpPr>
        <p:sp>
          <p:nvSpPr>
            <p:cNvPr id="9" name="타원 8"/>
            <p:cNvSpPr/>
            <p:nvPr/>
          </p:nvSpPr>
          <p:spPr>
            <a:xfrm>
              <a:off x="1042665" y="2770341"/>
              <a:ext cx="1757172" cy="176905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32207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30271" y="3364015"/>
              <a:ext cx="15887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클라우드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컴퓨팅 개요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643237" y="2541060"/>
            <a:ext cx="1877845" cy="2024987"/>
            <a:chOff x="4811255" y="2514407"/>
            <a:chExt cx="1877845" cy="2024987"/>
          </a:xfrm>
        </p:grpSpPr>
        <p:sp>
          <p:nvSpPr>
            <p:cNvPr id="11" name="타원 10"/>
            <p:cNvSpPr/>
            <p:nvPr/>
          </p:nvSpPr>
          <p:spPr>
            <a:xfrm>
              <a:off x="4811255" y="2770341"/>
              <a:ext cx="1760649" cy="1769053"/>
            </a:xfrm>
            <a:prstGeom prst="ellipse">
              <a:avLst/>
            </a:prstGeom>
            <a:solidFill>
              <a:schemeClr val="accent6">
                <a:lumMod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65751" y="2514407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25999" y="3358733"/>
              <a:ext cx="18631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클라우드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컴퓨팅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기술구현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23"/>
          <a:stretch/>
        </p:blipFill>
        <p:spPr>
          <a:xfrm>
            <a:off x="305467" y="1177772"/>
            <a:ext cx="3496512" cy="151691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1495" y="1789090"/>
            <a:ext cx="247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535851" y="2546255"/>
            <a:ext cx="1877845" cy="2014596"/>
            <a:chOff x="6703869" y="2524798"/>
            <a:chExt cx="1877845" cy="2014596"/>
          </a:xfrm>
        </p:grpSpPr>
        <p:sp>
          <p:nvSpPr>
            <p:cNvPr id="85" name="타원 84"/>
            <p:cNvSpPr/>
            <p:nvPr/>
          </p:nvSpPr>
          <p:spPr>
            <a:xfrm>
              <a:off x="6703869" y="2770341"/>
              <a:ext cx="1760649" cy="1769053"/>
            </a:xfrm>
            <a:prstGeom prst="ellipse">
              <a:avLst/>
            </a:prstGeom>
            <a:solidFill>
              <a:srgbClr val="1D2C12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364411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718613" y="3358733"/>
              <a:ext cx="18631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클라우드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컴퓨팅 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아키텍처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59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동향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9" y="2918383"/>
            <a:ext cx="1722220" cy="17222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0482" y="2941651"/>
            <a:ext cx="2112669" cy="179159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562" y="2851593"/>
            <a:ext cx="1881649" cy="18816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34281" y="3009387"/>
            <a:ext cx="6591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 smtClean="0">
                <a:solidFill>
                  <a:srgbClr val="FF0000"/>
                </a:solidFill>
              </a:rPr>
              <a:t>+</a:t>
            </a:r>
            <a:endParaRPr lang="ko-KR" altLang="en-US" sz="10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53791" y="3102026"/>
            <a:ext cx="6591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 smtClean="0">
                <a:solidFill>
                  <a:srgbClr val="FF0000"/>
                </a:solidFill>
              </a:rPr>
              <a:t>+</a:t>
            </a:r>
            <a:endParaRPr lang="ko-KR" altLang="en-US" sz="100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1975" y="2047858"/>
            <a:ext cx="2400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3) </a:t>
            </a:r>
            <a:r>
              <a:rPr lang="ko-KR" altLang="en-US" sz="2000" b="1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보안시스템 구축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3525" y="5173753"/>
            <a:ext cx="4892686" cy="739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보안을 그대로 유지하면서 협업이 가능 </a:t>
            </a:r>
            <a:r>
              <a:rPr lang="ko-KR" altLang="en-US" dirty="0" smtClean="0"/>
              <a:t>하고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 </a:t>
            </a:r>
            <a:r>
              <a:rPr lang="en-US" altLang="ko-KR" dirty="0"/>
              <a:t>24</a:t>
            </a:r>
            <a:r>
              <a:rPr lang="ko-KR" altLang="en-US" dirty="0"/>
              <a:t>시간 보안관제시스템</a:t>
            </a:r>
            <a:endParaRPr lang="en-US" altLang="ko-KR" dirty="0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개요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1975" y="1209809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1-5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장점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6716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동향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348" y="2715099"/>
            <a:ext cx="1953586" cy="195358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84" y="2748972"/>
            <a:ext cx="1925435" cy="19254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141229" y="2849959"/>
            <a:ext cx="8226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solidFill>
                  <a:srgbClr val="FF0000"/>
                </a:solidFill>
              </a:rPr>
              <a:t>+</a:t>
            </a:r>
            <a:endParaRPr lang="ko-KR" altLang="en-US" sz="100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1975" y="2047858"/>
            <a:ext cx="1887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4) </a:t>
            </a:r>
            <a:r>
              <a:rPr lang="ko-KR" altLang="en-US" sz="2000" b="1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생산성 향상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1903" y="5248280"/>
            <a:ext cx="8268610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하드웨어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소프트웨어 등 최신버전을 제공 하므로 다른 일에 방해를 받지 않고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  일에 전념할 수 있음</a:t>
            </a:r>
            <a:endParaRPr lang="en-US" altLang="ko-KR" dirty="0" smtClean="0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개요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1975" y="1209809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1-5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장점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5995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동향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35" y="2779959"/>
            <a:ext cx="1795233" cy="17952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702" y="2852104"/>
            <a:ext cx="1795233" cy="17952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190" y="2915644"/>
            <a:ext cx="1795233" cy="179523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416008" y="2797717"/>
            <a:ext cx="6952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 smtClean="0">
                <a:solidFill>
                  <a:srgbClr val="FF0000"/>
                </a:solidFill>
              </a:rPr>
              <a:t>+</a:t>
            </a:r>
            <a:endParaRPr lang="ko-KR" altLang="en-US" sz="100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01736" y="2852104"/>
            <a:ext cx="6952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 smtClean="0">
                <a:solidFill>
                  <a:srgbClr val="FF0000"/>
                </a:solidFill>
              </a:rPr>
              <a:t>+</a:t>
            </a:r>
            <a:endParaRPr lang="ko-KR" altLang="en-US" sz="10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1975" y="2047858"/>
            <a:ext cx="2400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5) </a:t>
            </a:r>
            <a:r>
              <a:rPr lang="ko-KR" altLang="en-US" sz="2000" b="1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이용자의 편리성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2987" y="4924941"/>
            <a:ext cx="65848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텍스트 형식이 </a:t>
            </a:r>
            <a:r>
              <a:rPr lang="ko-KR" altLang="en-US" dirty="0"/>
              <a:t>아닌 </a:t>
            </a:r>
            <a:r>
              <a:rPr lang="en-US" altLang="ko-KR" dirty="0" smtClean="0"/>
              <a:t>UI(</a:t>
            </a:r>
            <a:r>
              <a:rPr lang="en-US" altLang="ko-KR" dirty="0" err="1" smtClean="0"/>
              <a:t>UserInterface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방식을 통해 사용이 편리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다양한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를 지원하기 때문에 </a:t>
            </a:r>
            <a:r>
              <a:rPr lang="ko-KR" altLang="en-US" dirty="0" err="1" smtClean="0"/>
              <a:t>접근성이</a:t>
            </a:r>
            <a:r>
              <a:rPr lang="ko-KR" altLang="en-US" dirty="0" smtClean="0"/>
              <a:t> 높음</a:t>
            </a:r>
            <a:endParaRPr lang="en-US" altLang="ko-KR" dirty="0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개요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1975" y="1209809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1-5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장점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8630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동향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566" y="1582088"/>
            <a:ext cx="4566176" cy="4559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3"/>
          <p:cNvSpPr txBox="1"/>
          <p:nvPr/>
        </p:nvSpPr>
        <p:spPr>
          <a:xfrm>
            <a:off x="5701553" y="6495403"/>
            <a:ext cx="3635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ea typeface="나눔고딕" panose="020D0604000000000000"/>
              </a:rPr>
              <a:t>출처</a:t>
            </a:r>
            <a:r>
              <a:rPr kumimoji="0" lang="en-US" altLang="ko-KR" sz="1000" dirty="0">
                <a:ea typeface="나눔고딕" panose="020D0604000000000000"/>
              </a:rPr>
              <a:t>: </a:t>
            </a:r>
            <a:r>
              <a:rPr kumimoji="0" lang="ko-KR" altLang="en-US" sz="1000" dirty="0" err="1">
                <a:ea typeface="나눔고딕" panose="020D0604000000000000"/>
              </a:rPr>
              <a:t>미래창조과학부</a:t>
            </a:r>
            <a:r>
              <a:rPr kumimoji="0" lang="en-US" altLang="ko-KR" sz="1000" dirty="0">
                <a:ea typeface="나눔고딕" panose="020D0604000000000000"/>
              </a:rPr>
              <a:t>, </a:t>
            </a:r>
            <a:r>
              <a:rPr kumimoji="0" lang="en-US" altLang="ko-KR" sz="1000" dirty="0" smtClean="0">
                <a:ea typeface="나눔고딕" panose="020D0604000000000000"/>
              </a:rPr>
              <a:t>“</a:t>
            </a:r>
            <a:r>
              <a:rPr kumimoji="0" lang="ko-KR" altLang="en-US" sz="1000" dirty="0">
                <a:ea typeface="나눔고딕" panose="020D0604000000000000"/>
              </a:rPr>
              <a:t>클라우드산업 활성화 계획</a:t>
            </a:r>
            <a:r>
              <a:rPr kumimoji="0" lang="en-US" altLang="ko-KR" sz="1000" dirty="0">
                <a:ea typeface="나눔고딕" panose="020D0604000000000000"/>
              </a:rPr>
              <a:t>”, </a:t>
            </a:r>
            <a:r>
              <a:rPr kumimoji="0" lang="en-US" altLang="ko-KR" sz="1000" dirty="0" smtClean="0">
                <a:ea typeface="나눔고딕" panose="020D0604000000000000"/>
              </a:rPr>
              <a:t> </a:t>
            </a:r>
            <a:r>
              <a:rPr kumimoji="0" lang="en-US" altLang="ko-KR" sz="1000" dirty="0">
                <a:ea typeface="나눔고딕" panose="020D0604000000000000"/>
              </a:rPr>
              <a:t>2016.1.</a:t>
            </a:r>
            <a:endParaRPr kumimoji="0" lang="ko-KR" altLang="en-US" sz="1000" dirty="0">
              <a:ea typeface="나눔고딕" panose="020D060400000000000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7091" y="2687897"/>
            <a:ext cx="35718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우리나라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산업 정책</a:t>
            </a:r>
            <a:r>
              <a:rPr lang="en-US" altLang="ko-KR" dirty="0" smtClean="0"/>
              <a:t>-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기업 육성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민간인의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이용 활성화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3.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산업으로 인한 </a:t>
            </a:r>
            <a:endParaRPr lang="en-US" altLang="ko-KR" dirty="0" smtClean="0"/>
          </a:p>
          <a:p>
            <a:r>
              <a:rPr lang="ko-KR" altLang="en-US" dirty="0" smtClean="0"/>
              <a:t>  </a:t>
            </a: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성장 생태계 구축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개요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1975" y="1209809"/>
            <a:ext cx="4182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1-6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시장현황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530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동향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62" y="2801073"/>
            <a:ext cx="8465091" cy="3175402"/>
          </a:xfrm>
          <a:prstGeom prst="rect">
            <a:avLst/>
          </a:prstGeom>
        </p:spPr>
      </p:pic>
      <p:sp>
        <p:nvSpPr>
          <p:cNvPr id="11" name="Rectangle 622"/>
          <p:cNvSpPr txBox="1">
            <a:spLocks noChangeArrowheads="1"/>
          </p:cNvSpPr>
          <p:nvPr/>
        </p:nvSpPr>
        <p:spPr bwMode="auto">
          <a:xfrm>
            <a:off x="173052" y="1915906"/>
            <a:ext cx="8739449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92075" indent="-1588" defTabSz="939800">
              <a:lnSpc>
                <a:spcPct val="120000"/>
              </a:lnSpc>
              <a:buClr>
                <a:schemeClr val="tx1"/>
              </a:buClr>
              <a:defRPr/>
            </a:pPr>
            <a:r>
              <a:rPr lang="ko-KR" altLang="en-US" b="1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lang="ko-KR" altLang="en-US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산업의 연평균 성장률</a:t>
            </a:r>
            <a:r>
              <a:rPr lang="en-US" altLang="ko-KR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(23.6%)</a:t>
            </a:r>
            <a:r>
              <a:rPr lang="ko-KR" altLang="en-US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전세계 </a:t>
            </a:r>
            <a:r>
              <a:rPr lang="en-US" altLang="ko-KR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 </a:t>
            </a:r>
            <a:r>
              <a:rPr lang="ko-KR" altLang="en-US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성장률 </a:t>
            </a:r>
            <a:r>
              <a:rPr lang="en-US" altLang="ko-KR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4.6% </a:t>
            </a:r>
            <a:r>
              <a:rPr lang="ko-KR" altLang="en-US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대비 </a:t>
            </a:r>
            <a:r>
              <a:rPr lang="en-US" altLang="ko-KR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 이상</a:t>
            </a:r>
          </a:p>
          <a:p>
            <a:pPr marL="92075" indent="-1588" defTabSz="939800">
              <a:lnSpc>
                <a:spcPct val="120000"/>
              </a:lnSpc>
              <a:buClr>
                <a:schemeClr val="tx1"/>
              </a:buClr>
              <a:defRPr/>
            </a:pPr>
            <a:r>
              <a:rPr lang="en-US" altLang="ko-KR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국내도 </a:t>
            </a:r>
            <a:r>
              <a:rPr lang="en-US" altLang="ko-KR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 </a:t>
            </a:r>
            <a:r>
              <a:rPr lang="ko-KR" altLang="en-US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성장률 </a:t>
            </a:r>
            <a:r>
              <a:rPr lang="en-US" altLang="ko-KR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4.1% </a:t>
            </a:r>
            <a:r>
              <a:rPr lang="ko-KR" altLang="en-US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대비 </a:t>
            </a:r>
            <a:r>
              <a:rPr lang="ko-KR" altLang="en-US" sz="1400" b="1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lang="en-US" altLang="ko-KR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(24.9%)</a:t>
            </a:r>
            <a:r>
              <a:rPr lang="ko-KR" altLang="en-US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4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 이상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개요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1975" y="1209809"/>
            <a:ext cx="4182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1-6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시장현황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6240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동향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024998"/>
              </p:ext>
            </p:extLst>
          </p:nvPr>
        </p:nvGraphicFramePr>
        <p:xfrm>
          <a:off x="457200" y="1851950"/>
          <a:ext cx="8229600" cy="2859453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829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해외 시장 현황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국내 시장 현황</a:t>
                      </a:r>
                      <a:endParaRPr lang="ko-KR" altLang="en-US" sz="20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A86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7865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[SaaS] Salesforce.com, Google, </a:t>
                      </a:r>
                      <a:r>
                        <a:rPr lang="en-US" altLang="ko-KR" sz="13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Ms</a:t>
                      </a: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등</a:t>
                      </a:r>
                      <a:r>
                        <a:rPr lang="ko-KR" altLang="en-US" sz="13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+mn-ea"/>
                        </a:rPr>
                        <a:t> </a:t>
                      </a: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글로벌 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기업이 </a:t>
                      </a: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                  시장 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주도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[SaaS] 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더존</a:t>
                      </a: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(ERP)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등 국내 시장에 특화된 </a:t>
                      </a: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SaaS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를 제공 중이나</a:t>
                      </a: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SaaS 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부족</a:t>
                      </a: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7865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[PaaS] </a:t>
                      </a:r>
                      <a:r>
                        <a:rPr lang="en-US" altLang="ko-KR" sz="13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Amazon,Ms,IBM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등 글로벌 기업 대부분이 </a:t>
                      </a: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PaaS 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제공 중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[PaaS] </a:t>
                      </a:r>
                      <a:r>
                        <a:rPr lang="en-US" altLang="ko-KR" sz="13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Amazon,Ms,IBM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등 글로벌 기업 대부분이 </a:t>
                      </a: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PaaS 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제공 중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7865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[IaaS] Amazon, </a:t>
                      </a:r>
                      <a:r>
                        <a:rPr lang="en-US" altLang="ko-KR" sz="13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Ms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등 대규모 인프라를 보유한 </a:t>
                      </a:r>
                      <a:r>
                        <a:rPr lang="ko-KR" altLang="en-US" sz="13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글러벌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기업이 시장 주도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[IaaS] 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인터넷기업</a:t>
                      </a: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(B2C) 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및 통신사</a:t>
                      </a: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(B2B) 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중심으로 </a:t>
                      </a:r>
                      <a:r>
                        <a:rPr lang="en-US" altLang="ko-KR" sz="13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laaS</a:t>
                      </a: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제공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angle 622"/>
          <p:cNvSpPr txBox="1">
            <a:spLocks noChangeArrowheads="1"/>
          </p:cNvSpPr>
          <p:nvPr/>
        </p:nvSpPr>
        <p:spPr bwMode="auto">
          <a:xfrm>
            <a:off x="1037338" y="5113168"/>
            <a:ext cx="864096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92075" indent="-1588" defTabSz="939800">
              <a:lnSpc>
                <a:spcPct val="120000"/>
              </a:lnSpc>
              <a:buClr>
                <a:schemeClr val="tx1"/>
              </a:buClr>
              <a:defRPr/>
            </a:pPr>
            <a:r>
              <a:rPr lang="ko-KR" altLang="en-US" sz="20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이용자와 규모의 경제를 확보한 글로벌 기업의 시장 주도</a:t>
            </a:r>
          </a:p>
          <a:p>
            <a:pPr marL="92075" indent="-1588" defTabSz="939800">
              <a:lnSpc>
                <a:spcPct val="120000"/>
              </a:lnSpc>
              <a:buClr>
                <a:schemeClr val="tx1"/>
              </a:buCl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</a:t>
            </a:r>
            <a:r>
              <a:rPr lang="ko-KR" altLang="en-US" sz="1600" b="1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lang="ko-KR" altLang="en-US" sz="16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시장 선점을 위해 글로벌기업과 국내기업간 경쟁 치열 </a:t>
            </a:r>
            <a:r>
              <a:rPr lang="en-US" altLang="ko-KR" sz="16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개요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1975" y="1209809"/>
            <a:ext cx="4182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1-6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시장현황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8529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538" y="1685295"/>
            <a:ext cx="5166808" cy="861135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3904" y="5879348"/>
            <a:ext cx="4998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Iaas</a:t>
            </a:r>
            <a:r>
              <a:rPr lang="en-US" altLang="ko-KR" dirty="0"/>
              <a:t>, </a:t>
            </a:r>
            <a:r>
              <a:rPr lang="en-US" altLang="ko-KR" dirty="0" err="1"/>
              <a:t>Paas</a:t>
            </a:r>
            <a:r>
              <a:rPr lang="en-US" altLang="ko-KR" dirty="0"/>
              <a:t>, </a:t>
            </a:r>
            <a:r>
              <a:rPr lang="en-US" altLang="ko-KR" dirty="0" err="1"/>
              <a:t>Saas</a:t>
            </a:r>
            <a:r>
              <a:rPr lang="en-US" altLang="ko-KR" dirty="0"/>
              <a:t> 3</a:t>
            </a:r>
            <a:r>
              <a:rPr lang="ko-KR" altLang="en-US" dirty="0" smtClean="0"/>
              <a:t>가지가  </a:t>
            </a:r>
            <a:r>
              <a:rPr lang="ko-KR" altLang="en-US" dirty="0" err="1"/>
              <a:t>클라우드</a:t>
            </a:r>
            <a:r>
              <a:rPr lang="ko-KR" altLang="en-US" dirty="0"/>
              <a:t> 대표적인 </a:t>
            </a:r>
            <a:r>
              <a:rPr lang="ko-KR" altLang="en-US" dirty="0" smtClean="0"/>
              <a:t>기술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694645" y="6427113"/>
            <a:ext cx="55675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이미지 </a:t>
            </a:r>
            <a:r>
              <a:rPr lang="en-US" altLang="ko-KR" sz="1100" dirty="0"/>
              <a:t>-http://blog.naver.com/</a:t>
            </a:r>
            <a:r>
              <a:rPr lang="en-US" altLang="ko-KR" sz="1100" dirty="0" err="1"/>
              <a:t>santalsm</a:t>
            </a:r>
            <a:r>
              <a:rPr lang="en-US" altLang="ko-KR" sz="1100" dirty="0"/>
              <a:t>/220525320846</a:t>
            </a:r>
            <a:endParaRPr lang="ko-KR" altLang="en-US" sz="1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11" y="2546430"/>
            <a:ext cx="7070493" cy="3169404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975" y="1209809"/>
            <a:ext cx="331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기술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277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457201" y="4603045"/>
            <a:ext cx="8266522" cy="1202729"/>
            <a:chOff x="4470389" y="1894794"/>
            <a:chExt cx="6604010" cy="1202729"/>
          </a:xfrm>
        </p:grpSpPr>
        <p:sp>
          <p:nvSpPr>
            <p:cNvPr id="14" name="모서리가 둥근 직사각형 13"/>
            <p:cNvSpPr/>
            <p:nvPr/>
          </p:nvSpPr>
          <p:spPr>
            <a:xfrm rot="5400000">
              <a:off x="7239356" y="-737519"/>
              <a:ext cx="1202729" cy="646735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470389" y="1894794"/>
              <a:ext cx="273312" cy="120272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57200" y="3153088"/>
            <a:ext cx="8266523" cy="1202729"/>
            <a:chOff x="4470389" y="1894794"/>
            <a:chExt cx="6604010" cy="1202729"/>
          </a:xfrm>
        </p:grpSpPr>
        <p:sp>
          <p:nvSpPr>
            <p:cNvPr id="17" name="모서리가 둥근 직사각형 16"/>
            <p:cNvSpPr/>
            <p:nvPr/>
          </p:nvSpPr>
          <p:spPr>
            <a:xfrm rot="5400000">
              <a:off x="7239356" y="-737519"/>
              <a:ext cx="1202729" cy="646735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470389" y="1894794"/>
              <a:ext cx="273312" cy="120272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57201" y="1721758"/>
            <a:ext cx="8266524" cy="1202729"/>
            <a:chOff x="4470389" y="1894794"/>
            <a:chExt cx="6604010" cy="1202729"/>
          </a:xfrm>
        </p:grpSpPr>
        <p:sp>
          <p:nvSpPr>
            <p:cNvPr id="20" name="모서리가 둥근 직사각형 19"/>
            <p:cNvSpPr/>
            <p:nvPr/>
          </p:nvSpPr>
          <p:spPr>
            <a:xfrm rot="5400000">
              <a:off x="7239356" y="-737519"/>
              <a:ext cx="1202729" cy="646735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4470389" y="1894794"/>
              <a:ext cx="273312" cy="120272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904914" y="1751903"/>
            <a:ext cx="7340543" cy="883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/>
              <a:t>SaaS</a:t>
            </a:r>
            <a:r>
              <a:rPr lang="en-US" altLang="ko-KR" sz="2000" b="1" dirty="0" smtClean="0"/>
              <a:t>(Software </a:t>
            </a:r>
            <a:r>
              <a:rPr lang="en-US" altLang="ko-KR" sz="2000" b="1" dirty="0"/>
              <a:t>as a Service)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    –</a:t>
            </a:r>
            <a:r>
              <a:rPr lang="ko-KR" altLang="en-US" sz="1600" dirty="0"/>
              <a:t> </a:t>
            </a:r>
            <a:r>
              <a:rPr lang="en-US" altLang="ko-KR" sz="1600" dirty="0" err="1"/>
              <a:t>SaaS</a:t>
            </a:r>
            <a:r>
              <a:rPr lang="en-US" altLang="ko-KR" sz="1600" dirty="0"/>
              <a:t> </a:t>
            </a:r>
            <a:r>
              <a:rPr lang="ko-KR" altLang="en-US" sz="1600" dirty="0"/>
              <a:t>공급업체가 소유하고 관리하는 컴퓨터에서 소프트웨어가 실행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98179" y="3069031"/>
            <a:ext cx="7753351" cy="1252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/>
              <a:t>PaaS</a:t>
            </a:r>
            <a:r>
              <a:rPr lang="en-US" altLang="ko-KR" sz="2000" b="1" dirty="0"/>
              <a:t>(Platform as a Service)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    –</a:t>
            </a:r>
            <a:r>
              <a:rPr lang="ko-KR" altLang="en-US" sz="1600" dirty="0"/>
              <a:t> </a:t>
            </a:r>
            <a:r>
              <a:rPr lang="en-US" altLang="ko-KR" sz="1600" dirty="0" err="1"/>
              <a:t>PaaS</a:t>
            </a:r>
            <a:r>
              <a:rPr lang="en-US" altLang="ko-KR" sz="1600" dirty="0"/>
              <a:t> </a:t>
            </a:r>
            <a:r>
              <a:rPr lang="ko-KR" altLang="en-US" sz="1600" dirty="0"/>
              <a:t>공급업체가 공용 인터넷</a:t>
            </a:r>
            <a:r>
              <a:rPr lang="en-US" altLang="ko-KR" sz="1600" dirty="0"/>
              <a:t>, VPN  </a:t>
            </a:r>
            <a:r>
              <a:rPr lang="ko-KR" altLang="en-US" sz="1600" dirty="0"/>
              <a:t>등의 네트워크 연결을 통해 공용 </a:t>
            </a: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기반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</a:t>
            </a:r>
            <a:r>
              <a:rPr lang="ko-KR" altLang="en-US" sz="1600" dirty="0" smtClean="0"/>
              <a:t>애플리케이션을 </a:t>
            </a:r>
            <a:r>
              <a:rPr lang="ko-KR" altLang="en-US" sz="1600" dirty="0"/>
              <a:t>구축하고 운영하는 데 필요한 모든 소프트웨어와 </a:t>
            </a:r>
            <a:r>
              <a:rPr lang="ko-KR" altLang="en-US" sz="1600" dirty="0" smtClean="0"/>
              <a:t>하드웨어를 제공</a:t>
            </a:r>
            <a:endParaRPr lang="en-US" altLang="ko-KR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898179" y="4521952"/>
            <a:ext cx="783757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/>
              <a:t>IaaS</a:t>
            </a:r>
            <a:r>
              <a:rPr lang="en-US" altLang="ko-KR" sz="2000" b="1" dirty="0" smtClean="0"/>
              <a:t>(Infrastructure </a:t>
            </a:r>
            <a:r>
              <a:rPr lang="en-US" altLang="ko-KR" sz="2000" b="1" dirty="0"/>
              <a:t>as a Service</a:t>
            </a:r>
            <a:r>
              <a:rPr lang="en-US" altLang="ko-KR" sz="2000" b="1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/>
              <a:t>    –</a:t>
            </a:r>
            <a:r>
              <a:rPr lang="ko-KR" altLang="en-US" sz="1600" dirty="0"/>
              <a:t> </a:t>
            </a:r>
            <a:r>
              <a:rPr lang="en-US" altLang="ko-KR" sz="1600" dirty="0" err="1"/>
              <a:t>IaaS</a:t>
            </a:r>
            <a:r>
              <a:rPr lang="en-US" altLang="ko-KR" sz="1600" dirty="0"/>
              <a:t> </a:t>
            </a:r>
            <a:r>
              <a:rPr lang="ko-KR" altLang="en-US" sz="1600" dirty="0"/>
              <a:t>공급업체가 공용 인터넷</a:t>
            </a:r>
            <a:r>
              <a:rPr lang="en-US" altLang="ko-KR" sz="1600" dirty="0"/>
              <a:t>, VPN </a:t>
            </a:r>
            <a:r>
              <a:rPr lang="ko-KR" altLang="en-US" sz="1600" dirty="0"/>
              <a:t>또는 전용 네트워크 연결을 통해 컴퓨팅</a:t>
            </a:r>
            <a:r>
              <a:rPr lang="en-US" altLang="ko-KR" sz="160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</a:t>
            </a:r>
            <a:r>
              <a:rPr lang="ko-KR" altLang="en-US" sz="1600" dirty="0"/>
              <a:t>스토리지</a:t>
            </a:r>
            <a:r>
              <a:rPr lang="en-US" altLang="ko-KR" sz="1600" dirty="0"/>
              <a:t>, </a:t>
            </a:r>
            <a:r>
              <a:rPr lang="ko-KR" altLang="en-US" sz="1600" dirty="0"/>
              <a:t>네트워킹 및 기타 요소</a:t>
            </a:r>
            <a:r>
              <a:rPr lang="en-US" altLang="ko-KR" sz="1600" dirty="0"/>
              <a:t>(</a:t>
            </a:r>
            <a:r>
              <a:rPr lang="ko-KR" altLang="en-US" sz="1600" dirty="0"/>
              <a:t>보안</a:t>
            </a:r>
            <a:r>
              <a:rPr lang="en-US" altLang="ko-KR" sz="1600" dirty="0"/>
              <a:t>, </a:t>
            </a:r>
            <a:r>
              <a:rPr lang="ko-KR" altLang="en-US" sz="1600" dirty="0"/>
              <a:t>툴</a:t>
            </a:r>
            <a:r>
              <a:rPr lang="en-US" altLang="ko-KR" sz="1600" dirty="0"/>
              <a:t>)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제공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1975" y="1209809"/>
            <a:ext cx="331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기술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66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37" y="1521731"/>
            <a:ext cx="6634725" cy="348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694645" y="6427113"/>
            <a:ext cx="55675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이미지 </a:t>
            </a:r>
            <a:r>
              <a:rPr lang="en-US" altLang="ko-KR" sz="1100" dirty="0" smtClean="0"/>
              <a:t>- NIST</a:t>
            </a:r>
            <a:r>
              <a:rPr lang="en-US" altLang="ko-KR" sz="1100" dirty="0"/>
              <a:t>, Example Services Available to a Cloud </a:t>
            </a:r>
            <a:r>
              <a:rPr lang="en-US" altLang="ko-KR" sz="1100" dirty="0" smtClean="0"/>
              <a:t>Consumer</a:t>
            </a:r>
            <a:endParaRPr lang="ko-KR" altLang="en-US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5070464"/>
            <a:ext cx="8578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IaaS, SaaS, PaaS </a:t>
            </a:r>
            <a:r>
              <a:rPr lang="ko-KR" altLang="en-US" dirty="0" smtClean="0"/>
              <a:t>세가지로 구분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SaaS&gt;PaaS&gt;IaaS</a:t>
            </a:r>
            <a:r>
              <a:rPr lang="ko-KR" altLang="en-US" dirty="0" smtClean="0"/>
              <a:t>의 관계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IaaS </a:t>
            </a:r>
            <a:r>
              <a:rPr lang="ko-KR" altLang="en-US" dirty="0" smtClean="0"/>
              <a:t>인프라 구축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Paas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플랫폼제공</a:t>
            </a:r>
            <a:r>
              <a:rPr lang="en-US" altLang="ko-KR" dirty="0" smtClean="0"/>
              <a:t>, SaaS </a:t>
            </a:r>
            <a:r>
              <a:rPr lang="ko-KR" altLang="en-US" dirty="0" smtClean="0"/>
              <a:t>소프트웨어를 제공으로 </a:t>
            </a:r>
            <a:r>
              <a:rPr lang="ko-KR" altLang="en-US" dirty="0" err="1" smtClean="0"/>
              <a:t>제한없이</a:t>
            </a:r>
            <a:r>
              <a:rPr lang="ko-KR" altLang="en-US" dirty="0" smtClean="0"/>
              <a:t> 이용가능</a:t>
            </a:r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975" y="1209809"/>
            <a:ext cx="331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기술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7407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30" y="2138597"/>
            <a:ext cx="3290293" cy="3326751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25412" y="2182033"/>
            <a:ext cx="496116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 smtClean="0"/>
              <a:t>IaaS</a:t>
            </a:r>
          </a:p>
          <a:p>
            <a:pPr algn="ctr"/>
            <a:r>
              <a:rPr lang="en-US" altLang="ko-KR" sz="3000" b="1" dirty="0" smtClean="0"/>
              <a:t>(</a:t>
            </a:r>
            <a:r>
              <a: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Infrastructure as a Service</a:t>
            </a:r>
            <a:r>
              <a:rPr lang="en-US" altLang="ko-KR" sz="3000" b="1" dirty="0" smtClean="0"/>
              <a:t>)</a:t>
            </a:r>
            <a:endParaRPr lang="en-US" altLang="ko-KR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C04C8C-3840-42F0-9E6F-3D148B682069}"/>
              </a:ext>
            </a:extLst>
          </p:cNvPr>
          <p:cNvSpPr txBox="1"/>
          <p:nvPr/>
        </p:nvSpPr>
        <p:spPr>
          <a:xfrm>
            <a:off x="342658" y="3429000"/>
            <a:ext cx="4726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 smtClean="0"/>
          </a:p>
          <a:p>
            <a:r>
              <a:rPr lang="ko-KR" altLang="en-US" sz="1600" dirty="0" smtClean="0"/>
              <a:t>서버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스토리지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네트워크 </a:t>
            </a:r>
            <a:r>
              <a:rPr lang="ko-KR" altLang="ko-KR" sz="1600" dirty="0" smtClean="0"/>
              <a:t>가상화 </a:t>
            </a:r>
            <a:r>
              <a:rPr lang="ko-KR" altLang="ko-KR" sz="1600" dirty="0"/>
              <a:t>환경으로 만들어</a:t>
            </a:r>
            <a:r>
              <a:rPr lang="ko-KR" altLang="ko-KR" sz="1600" dirty="0" smtClean="0"/>
              <a:t>,</a:t>
            </a:r>
            <a:endParaRPr lang="en-US" altLang="ko-KR" sz="1600" dirty="0" smtClean="0"/>
          </a:p>
          <a:p>
            <a:r>
              <a:rPr lang="ko-KR" altLang="ko-KR" sz="1600" dirty="0" smtClean="0"/>
              <a:t> </a:t>
            </a:r>
            <a:endParaRPr lang="en-US" altLang="ko-KR" sz="1600" dirty="0" smtClean="0"/>
          </a:p>
          <a:p>
            <a:r>
              <a:rPr lang="ko-KR" altLang="ko-KR" sz="1600" dirty="0" smtClean="0"/>
              <a:t>필요에 </a:t>
            </a:r>
            <a:r>
              <a:rPr lang="ko-KR" altLang="ko-KR" sz="1600" dirty="0"/>
              <a:t>따라 인프라 자원을 사용할 수 있게 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ko-KR" sz="1600" dirty="0" smtClean="0"/>
              <a:t>서비스를 </a:t>
            </a:r>
            <a:r>
              <a:rPr lang="ko-KR" altLang="ko-KR" sz="1600" dirty="0"/>
              <a:t>제공하는 </a:t>
            </a:r>
            <a:r>
              <a:rPr lang="ko-KR" altLang="ko-KR" sz="1600" dirty="0" smtClean="0"/>
              <a:t>형태</a:t>
            </a:r>
            <a:endParaRPr lang="en-US" altLang="ko-KR" sz="160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5694645" y="6427113"/>
            <a:ext cx="55675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이미지 </a:t>
            </a:r>
            <a:r>
              <a:rPr lang="en-US" altLang="ko-KR" sz="1100" dirty="0"/>
              <a:t>-http://www.crmsalesforcetraining.com/what-is-iaas/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1975" y="1115313"/>
            <a:ext cx="56327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2-1 </a:t>
            </a:r>
            <a:r>
              <a:rPr lang="en-US" altLang="ko-KR" sz="2400" dirty="0"/>
              <a:t>IaaS(Infrastructure as a Service) </a:t>
            </a:r>
            <a:r>
              <a:rPr lang="ko-KR" altLang="en-US" sz="2400" dirty="0"/>
              <a:t>이란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8176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94736" y="1772700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/>
              <a:t>1. </a:t>
            </a:r>
            <a:r>
              <a:rPr lang="ko-KR" altLang="en-US" sz="1600" b="1" dirty="0" err="1"/>
              <a:t>클라우드</a:t>
            </a:r>
            <a:r>
              <a:rPr lang="ko-KR" altLang="en-US" sz="1600" b="1" dirty="0"/>
              <a:t> 개요</a:t>
            </a:r>
          </a:p>
          <a:p>
            <a:r>
              <a:rPr lang="ko-KR" altLang="en-US" sz="1600" dirty="0" smtClean="0"/>
              <a:t>  1</a:t>
            </a:r>
            <a:r>
              <a:rPr lang="ko-KR" altLang="en-US" sz="1600" dirty="0"/>
              <a:t>.클라우드컴퓨팅 개요</a:t>
            </a:r>
          </a:p>
          <a:p>
            <a:r>
              <a:rPr lang="ko-KR" altLang="en-US" sz="1600" dirty="0" smtClean="0"/>
              <a:t>    </a:t>
            </a:r>
            <a:r>
              <a:rPr lang="ko-KR" altLang="en-US" sz="1600" dirty="0"/>
              <a:t>1-1 </a:t>
            </a:r>
            <a:r>
              <a:rPr lang="ko-KR" altLang="en-US" sz="1600" dirty="0" err="1"/>
              <a:t>클라우드</a:t>
            </a:r>
            <a:r>
              <a:rPr lang="ko-KR" altLang="en-US" sz="1600" dirty="0"/>
              <a:t> 컴퓨팅의 정의</a:t>
            </a:r>
          </a:p>
          <a:p>
            <a:r>
              <a:rPr lang="ko-KR" altLang="en-US" sz="1600" dirty="0" smtClean="0"/>
              <a:t>    </a:t>
            </a:r>
            <a:r>
              <a:rPr lang="ko-KR" altLang="en-US" sz="1600" dirty="0"/>
              <a:t>1-2 </a:t>
            </a:r>
            <a:r>
              <a:rPr lang="ko-KR" altLang="en-US" sz="1600" dirty="0" err="1"/>
              <a:t>클라우드</a:t>
            </a:r>
            <a:r>
              <a:rPr lang="ko-KR" altLang="en-US" sz="1600" dirty="0"/>
              <a:t> 컴퓨팅의 특징 </a:t>
            </a:r>
          </a:p>
          <a:p>
            <a:r>
              <a:rPr lang="ko-KR" altLang="en-US" sz="1600" dirty="0"/>
              <a:t>  </a:t>
            </a:r>
            <a:r>
              <a:rPr lang="ko-KR" altLang="en-US" sz="1600" dirty="0" smtClean="0"/>
              <a:t>  1-3 </a:t>
            </a:r>
            <a:r>
              <a:rPr lang="ko-KR" altLang="en-US" sz="1600" dirty="0" err="1"/>
              <a:t>클라우드</a:t>
            </a:r>
            <a:r>
              <a:rPr lang="ko-KR" altLang="en-US" sz="1600" dirty="0"/>
              <a:t> 컴퓨팅의 역사</a:t>
            </a:r>
          </a:p>
          <a:p>
            <a:r>
              <a:rPr lang="ko-KR" altLang="en-US" sz="1600" dirty="0"/>
              <a:t>  </a:t>
            </a:r>
            <a:r>
              <a:rPr lang="ko-KR" altLang="en-US" sz="1600" dirty="0" smtClean="0"/>
              <a:t>  1-4 </a:t>
            </a:r>
            <a:r>
              <a:rPr lang="ko-KR" altLang="en-US" sz="1600" dirty="0" err="1"/>
              <a:t>클라우드</a:t>
            </a:r>
            <a:r>
              <a:rPr lang="ko-KR" altLang="en-US" sz="1600" dirty="0"/>
              <a:t> 컴퓨팅의 발전</a:t>
            </a:r>
          </a:p>
          <a:p>
            <a:r>
              <a:rPr lang="ko-KR" altLang="en-US" sz="1600" dirty="0"/>
              <a:t>  </a:t>
            </a:r>
            <a:r>
              <a:rPr lang="ko-KR" altLang="en-US" sz="1600" dirty="0" smtClean="0"/>
              <a:t>  1-5 </a:t>
            </a:r>
            <a:r>
              <a:rPr lang="ko-KR" altLang="en-US" sz="1600" dirty="0" err="1"/>
              <a:t>클라우드</a:t>
            </a:r>
            <a:r>
              <a:rPr lang="ko-KR" altLang="en-US" sz="1600" dirty="0"/>
              <a:t> 컴퓨팅의 장점</a:t>
            </a:r>
          </a:p>
          <a:p>
            <a:r>
              <a:rPr lang="ko-KR" altLang="en-US" sz="1600" dirty="0"/>
              <a:t>  </a:t>
            </a:r>
            <a:r>
              <a:rPr lang="ko-KR" altLang="en-US" sz="1600" dirty="0" smtClean="0"/>
              <a:t>  1-6 </a:t>
            </a:r>
            <a:r>
              <a:rPr lang="ko-KR" altLang="en-US" sz="1600" dirty="0" err="1"/>
              <a:t>클라우드</a:t>
            </a:r>
            <a:r>
              <a:rPr lang="ko-KR" altLang="en-US" sz="1600" dirty="0"/>
              <a:t> 컴퓨팅의 시장현황</a:t>
            </a:r>
          </a:p>
          <a:p>
            <a:endParaRPr lang="ko-KR" altLang="en-US" sz="1600" dirty="0"/>
          </a:p>
          <a:p>
            <a:endParaRPr lang="ko-KR" altLang="en-US" sz="1600" dirty="0"/>
          </a:p>
          <a:p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4376359"/>
            <a:ext cx="269016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2.클라우드 컴퓨팅 기술구현</a:t>
            </a:r>
          </a:p>
          <a:p>
            <a:r>
              <a:rPr lang="ko-KR" altLang="en-US" sz="1600" dirty="0"/>
              <a:t>  2-1 IaaS</a:t>
            </a:r>
          </a:p>
          <a:p>
            <a:r>
              <a:rPr lang="ko-KR" altLang="en-US" sz="1600" dirty="0"/>
              <a:t>   2-1-1 개념,</a:t>
            </a:r>
          </a:p>
          <a:p>
            <a:r>
              <a:rPr lang="ko-KR" altLang="en-US" sz="1600" dirty="0"/>
              <a:t>   2-1-2 장점,</a:t>
            </a:r>
          </a:p>
          <a:p>
            <a:r>
              <a:rPr lang="ko-KR" altLang="en-US" sz="1600" dirty="0"/>
              <a:t>   2-1-3 </a:t>
            </a:r>
            <a:r>
              <a:rPr lang="ko-KR" altLang="en-US" sz="1600" dirty="0" err="1"/>
              <a:t>아키텍쳐</a:t>
            </a:r>
            <a:endParaRPr lang="ko-KR" altLang="en-US" sz="1600" dirty="0"/>
          </a:p>
          <a:p>
            <a:r>
              <a:rPr lang="ko-KR" altLang="en-US" sz="1600" dirty="0"/>
              <a:t>   2-1-4 사례</a:t>
            </a:r>
          </a:p>
          <a:p>
            <a:r>
              <a:rPr lang="ko-KR" altLang="en-US" sz="1600" dirty="0" smtClean="0"/>
              <a:t> 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1077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694645" y="6427113"/>
            <a:ext cx="55675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이미지 </a:t>
            </a:r>
            <a:r>
              <a:rPr lang="en-US" altLang="ko-KR" sz="1100" dirty="0"/>
              <a:t>- https://www.agriya.com/services/saas-application-development</a:t>
            </a:r>
            <a:endParaRPr lang="ko-KR" altLang="en-US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373192" y="2184416"/>
            <a:ext cx="835053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1.</a:t>
            </a:r>
            <a:r>
              <a:rPr lang="ko-KR" altLang="en-US" dirty="0" smtClean="0"/>
              <a:t>빠른 </a:t>
            </a:r>
            <a:r>
              <a:rPr lang="ko-KR" altLang="en-US" dirty="0" err="1" smtClean="0"/>
              <a:t>확장성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사용량 </a:t>
            </a:r>
            <a:r>
              <a:rPr lang="ko-KR" altLang="en-US" dirty="0"/>
              <a:t>폭주 기간</a:t>
            </a:r>
            <a:r>
              <a:rPr lang="en-US" altLang="ko-KR" dirty="0"/>
              <a:t>, </a:t>
            </a:r>
            <a:r>
              <a:rPr lang="ko-KR" altLang="en-US" dirty="0"/>
              <a:t>회사 성장</a:t>
            </a:r>
            <a:r>
              <a:rPr lang="en-US" altLang="ko-KR" dirty="0"/>
              <a:t>/</a:t>
            </a:r>
            <a:r>
              <a:rPr lang="ko-KR" altLang="en-US" dirty="0"/>
              <a:t>축소 등의 비즈니스 요구 사항에 </a:t>
            </a:r>
            <a:r>
              <a:rPr lang="ko-KR" altLang="en-US" dirty="0" smtClean="0"/>
              <a:t>따라 추가 </a:t>
            </a:r>
            <a:r>
              <a:rPr lang="ko-KR" altLang="en-US" dirty="0"/>
              <a:t>컴퓨팅 </a:t>
            </a:r>
            <a:r>
              <a:rPr lang="ko-KR" altLang="en-US" dirty="0" smtClean="0"/>
              <a:t>  리소스를 </a:t>
            </a:r>
            <a:r>
              <a:rPr lang="ko-KR" altLang="en-US" dirty="0"/>
              <a:t>즉시 </a:t>
            </a:r>
            <a:r>
              <a:rPr lang="ko-KR" altLang="en-US" dirty="0" smtClean="0"/>
              <a:t>할당 가능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2.</a:t>
            </a:r>
            <a:r>
              <a:rPr lang="ko-KR" altLang="en-US" dirty="0"/>
              <a:t> 리소스 낭비 감소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IT </a:t>
            </a:r>
            <a:r>
              <a:rPr lang="ko-KR" altLang="en-US" dirty="0"/>
              <a:t>관리자가 투명한 가격 책정 및 사용량 계측</a:t>
            </a:r>
            <a:r>
              <a:rPr lang="en-US" altLang="ko-KR" dirty="0"/>
              <a:t>, </a:t>
            </a:r>
            <a:r>
              <a:rPr lang="ko-KR" altLang="en-US" dirty="0" err="1" smtClean="0"/>
              <a:t>차지백</a:t>
            </a:r>
            <a:r>
              <a:rPr lang="en-US" altLang="ko-KR" dirty="0" smtClean="0"/>
              <a:t>(Charge Back)</a:t>
            </a:r>
            <a:r>
              <a:rPr lang="ko-KR" altLang="en-US" dirty="0" smtClean="0"/>
              <a:t> </a:t>
            </a:r>
            <a:r>
              <a:rPr lang="ko-KR" altLang="en-US" dirty="0"/>
              <a:t>툴을 활용하여 </a:t>
            </a:r>
            <a:r>
              <a:rPr lang="ko-KR" altLang="en-US" dirty="0" smtClean="0"/>
              <a:t>비용 </a:t>
            </a:r>
            <a:r>
              <a:rPr lang="ko-KR" altLang="en-US" dirty="0"/>
              <a:t>절감 </a:t>
            </a:r>
            <a:r>
              <a:rPr lang="ko-KR" altLang="en-US" dirty="0" smtClean="0"/>
              <a:t> 가능성이 </a:t>
            </a:r>
            <a:r>
              <a:rPr lang="ko-KR" altLang="en-US" dirty="0"/>
              <a:t>있는 부분을 </a:t>
            </a:r>
            <a:r>
              <a:rPr lang="ko-KR" altLang="en-US" dirty="0" smtClean="0"/>
              <a:t>파악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975" y="1115313"/>
            <a:ext cx="553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2-1-2 </a:t>
            </a:r>
            <a:r>
              <a:rPr lang="en-US" altLang="ko-KR" sz="2400" dirty="0"/>
              <a:t>IaaS(Infrastructure as a Service) </a:t>
            </a:r>
            <a:r>
              <a:rPr lang="ko-KR" altLang="en-US" sz="2400" dirty="0" smtClean="0"/>
              <a:t>장점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73192" y="5661348"/>
            <a:ext cx="666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*</a:t>
            </a:r>
            <a:r>
              <a:rPr lang="ko-KR" altLang="en-US" sz="1200" dirty="0" err="1" smtClean="0"/>
              <a:t>차지백</a:t>
            </a:r>
            <a:r>
              <a:rPr lang="en-US" altLang="ko-KR" sz="1200" dirty="0" smtClean="0"/>
              <a:t>(Charge Back) </a:t>
            </a:r>
            <a:r>
              <a:rPr lang="ko-KR" altLang="en-US" sz="1200" dirty="0" smtClean="0"/>
              <a:t>이란 </a:t>
            </a:r>
            <a:r>
              <a:rPr lang="ko-KR" altLang="en-US" sz="1200" dirty="0"/>
              <a:t>물건이나 서비스 구매 이후 가맹점이 입금한 카드결제 금액에 대해 카드 사용자나 카드발급 은행이 이의를 제기해 결제 취소 혹은 환불을 요청하는 경우를 말한다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8811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36915" y="2395509"/>
            <a:ext cx="6383542" cy="2331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3.</a:t>
            </a:r>
            <a:r>
              <a:rPr lang="ko-KR" altLang="en-US" dirty="0"/>
              <a:t> 변화 대응 능력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2500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필요에 </a:t>
            </a:r>
            <a:r>
              <a:rPr lang="ko-KR" altLang="en-US" dirty="0"/>
              <a:t>따라 </a:t>
            </a:r>
            <a:r>
              <a:rPr lang="en-US" altLang="ko-KR" dirty="0"/>
              <a:t>IT </a:t>
            </a:r>
            <a:r>
              <a:rPr lang="ko-KR" altLang="en-US" dirty="0"/>
              <a:t>리소스를 </a:t>
            </a:r>
            <a:r>
              <a:rPr lang="ko-KR" altLang="en-US" dirty="0" err="1" smtClean="0"/>
              <a:t>프로비저닝</a:t>
            </a:r>
            <a:r>
              <a:rPr lang="en-US" altLang="ko-KR" dirty="0"/>
              <a:t> (</a:t>
            </a:r>
            <a:r>
              <a:rPr lang="en-US" altLang="ko-KR" dirty="0" smtClean="0"/>
              <a:t>provisioning)</a:t>
            </a:r>
            <a:r>
              <a:rPr lang="ko-KR" altLang="en-US" dirty="0" smtClean="0"/>
              <a:t> 가능하며</a:t>
            </a:r>
            <a:r>
              <a:rPr lang="en-US" altLang="ko-KR" dirty="0" smtClean="0"/>
              <a:t>,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</a:t>
            </a:r>
            <a:r>
              <a:rPr lang="ko-KR" altLang="en-US" dirty="0" smtClean="0"/>
              <a:t>쉽게 </a:t>
            </a:r>
            <a:r>
              <a:rPr lang="ko-KR" altLang="en-US" dirty="0"/>
              <a:t>리소스 </a:t>
            </a:r>
            <a:r>
              <a:rPr lang="ko-KR" altLang="en-US" dirty="0" smtClean="0"/>
              <a:t>풀</a:t>
            </a:r>
            <a:r>
              <a:rPr lang="en-US" altLang="ko-KR" dirty="0" smtClean="0"/>
              <a:t>(Resource Pool) </a:t>
            </a:r>
            <a:r>
              <a:rPr lang="ko-KR" altLang="en-US" dirty="0" smtClean="0"/>
              <a:t>로 반환 가능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237101" y="5605043"/>
            <a:ext cx="8124825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/>
              <a:t>*</a:t>
            </a:r>
            <a:r>
              <a:rPr lang="ko-KR" altLang="en-US" sz="1400" b="1" dirty="0" err="1" smtClean="0"/>
              <a:t>프로비저닝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(provisioning)</a:t>
            </a:r>
            <a:r>
              <a:rPr lang="ko-KR" altLang="en-US" sz="1400" dirty="0"/>
              <a:t>은 사용자의 요구에 맞게 </a:t>
            </a:r>
            <a:r>
              <a:rPr lang="ko-KR" altLang="en-US" sz="1400" dirty="0" smtClean="0"/>
              <a:t>시스템 </a:t>
            </a:r>
            <a:r>
              <a:rPr lang="ko-KR" altLang="en-US" sz="1400" dirty="0"/>
              <a:t>자원을 할당</a:t>
            </a:r>
            <a:r>
              <a:rPr lang="en-US" altLang="ko-KR" sz="1400" dirty="0"/>
              <a:t>, </a:t>
            </a:r>
            <a:r>
              <a:rPr lang="ko-KR" altLang="en-US" sz="1400" dirty="0"/>
              <a:t>배치</a:t>
            </a:r>
            <a:r>
              <a:rPr lang="en-US" altLang="ko-KR" sz="1400" dirty="0"/>
              <a:t>, </a:t>
            </a:r>
            <a:r>
              <a:rPr lang="ko-KR" altLang="en-US" sz="1400" dirty="0"/>
              <a:t>배포해 두었다가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필요 </a:t>
            </a:r>
            <a:r>
              <a:rPr lang="ko-KR" altLang="en-US" sz="1400" dirty="0"/>
              <a:t>시 시스템을 즉시 사용할 수 있는 상태로 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미리 </a:t>
            </a:r>
            <a:r>
              <a:rPr lang="ko-KR" altLang="en-US" sz="1400" dirty="0"/>
              <a:t>준비해 두는 것을 말한다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1975" y="1115313"/>
            <a:ext cx="553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2-1-2 </a:t>
            </a:r>
            <a:r>
              <a:rPr lang="en-US" altLang="ko-KR" sz="2400" dirty="0"/>
              <a:t>IaaS(Infrastructure as a Service) </a:t>
            </a:r>
            <a:r>
              <a:rPr lang="ko-KR" altLang="en-US" sz="2400" dirty="0" smtClean="0"/>
              <a:t>장점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656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694645" y="6427113"/>
            <a:ext cx="55675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이미지</a:t>
            </a:r>
            <a:r>
              <a:rPr lang="en-US" altLang="ko-KR" sz="1100" dirty="0"/>
              <a:t>- https://azure.microsoft.com/en-in/overview/what-is-saas/</a:t>
            </a:r>
            <a:endParaRPr lang="en-US" altLang="ko-KR" sz="1100" dirty="0" smtClean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C04C8C-3840-42F0-9E6F-3D148B682069}"/>
              </a:ext>
            </a:extLst>
          </p:cNvPr>
          <p:cNvSpPr txBox="1"/>
          <p:nvPr/>
        </p:nvSpPr>
        <p:spPr>
          <a:xfrm>
            <a:off x="1524000" y="5508174"/>
            <a:ext cx="67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IaaS</a:t>
            </a:r>
            <a:r>
              <a:rPr lang="ko-KR" altLang="en-US" dirty="0" smtClean="0"/>
              <a:t>는 서버 및 저장소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네트워킹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센터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가지로 구성</a:t>
            </a:r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4" y="2357451"/>
            <a:ext cx="8286809" cy="28375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1975" y="1115313"/>
            <a:ext cx="6149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2-1-3 </a:t>
            </a:r>
            <a:r>
              <a:rPr lang="en-US" altLang="ko-KR" sz="2400" dirty="0"/>
              <a:t>IaaS(Infrastructure as a Service) </a:t>
            </a:r>
            <a:r>
              <a:rPr lang="ko-KR" altLang="en-US" sz="2400" dirty="0" smtClean="0"/>
              <a:t>아키텍처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349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2450" y="1115313"/>
            <a:ext cx="553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2-1-4 </a:t>
            </a:r>
            <a:r>
              <a:rPr lang="en-US" altLang="ko-KR" sz="2400" dirty="0"/>
              <a:t>IaaS(Infrastructure as a Service) </a:t>
            </a:r>
            <a:r>
              <a:rPr lang="ko-KR" altLang="en-US" sz="2400" dirty="0" smtClean="0"/>
              <a:t>사례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48684" y="2056687"/>
            <a:ext cx="4265911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2.   </a:t>
            </a:r>
            <a:r>
              <a:rPr lang="ko-KR" altLang="en-US" sz="2000" dirty="0" smtClean="0"/>
              <a:t>아마존 </a:t>
            </a:r>
            <a:r>
              <a:rPr lang="en-US" altLang="ko-KR" sz="2000" dirty="0"/>
              <a:t>– </a:t>
            </a:r>
            <a:r>
              <a:rPr lang="en-US" altLang="ko-KR" sz="2000" dirty="0" smtClean="0"/>
              <a:t>S3</a:t>
            </a:r>
            <a:endParaRPr lang="en-US" altLang="ko-KR" sz="2000" dirty="0"/>
          </a:p>
          <a:p>
            <a:r>
              <a:rPr lang="en-US" altLang="ko-KR" dirty="0" smtClean="0"/>
              <a:t>   </a:t>
            </a:r>
          </a:p>
          <a:p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 </a:t>
            </a:r>
            <a:r>
              <a:rPr lang="ko-KR" altLang="en-US" sz="1600" dirty="0" smtClean="0"/>
              <a:t>가상의 </a:t>
            </a:r>
            <a:r>
              <a:rPr lang="ko-KR" altLang="en-US" sz="1600" dirty="0"/>
              <a:t>서버 자원을 제공하고 사용한 </a:t>
            </a:r>
            <a:r>
              <a:rPr lang="ko-KR" altLang="en-US" sz="1600" dirty="0" smtClean="0"/>
              <a:t>만큼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  비용을 </a:t>
            </a:r>
            <a:r>
              <a:rPr lang="ko-KR" altLang="en-US" sz="1600" dirty="0"/>
              <a:t>청구하는 </a:t>
            </a:r>
            <a:r>
              <a:rPr lang="ko-KR" altLang="en-US" sz="1600" dirty="0" smtClean="0"/>
              <a:t>서비스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 </a:t>
            </a:r>
            <a:r>
              <a:rPr lang="ko-KR" altLang="en-US" sz="1600" dirty="0" smtClean="0"/>
              <a:t>기업들은 </a:t>
            </a:r>
            <a:r>
              <a:rPr lang="ko-KR" altLang="en-US" sz="1600" dirty="0"/>
              <a:t>이 서비스를 이용해 회사 시스템을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운용하고 </a:t>
            </a:r>
            <a:r>
              <a:rPr lang="ko-KR" altLang="en-US" sz="1600" dirty="0"/>
              <a:t>홈페이지를 </a:t>
            </a:r>
            <a:r>
              <a:rPr lang="ko-KR" altLang="en-US" sz="1600" dirty="0" smtClean="0"/>
              <a:t>구축 가능</a:t>
            </a:r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4"/>
          <a:stretch/>
        </p:blipFill>
        <p:spPr>
          <a:xfrm>
            <a:off x="4349190" y="1996067"/>
            <a:ext cx="4687691" cy="329995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627314" y="5518878"/>
            <a:ext cx="243124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/>
              <a:t>https://</a:t>
            </a:r>
            <a:r>
              <a:rPr lang="ko-KR" altLang="en-US" sz="1300" dirty="0" smtClean="0"/>
              <a:t>aws.amazon.com/ko/free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6818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5"/>
          <a:stretch/>
        </p:blipFill>
        <p:spPr>
          <a:xfrm>
            <a:off x="4361795" y="1973765"/>
            <a:ext cx="4668693" cy="3322255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48684" y="2056687"/>
            <a:ext cx="4126451" cy="4385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/>
              <a:t>2.   </a:t>
            </a:r>
            <a:r>
              <a:rPr lang="ko-KR" altLang="en-US" sz="2000" dirty="0" smtClean="0"/>
              <a:t>아마존 </a:t>
            </a:r>
            <a:r>
              <a:rPr lang="en-US" altLang="ko-KR" sz="2000" dirty="0"/>
              <a:t>– </a:t>
            </a:r>
            <a:r>
              <a:rPr lang="en-US" altLang="ko-KR" sz="2000" dirty="0" smtClean="0"/>
              <a:t>S3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데이터를 저장할 수 있는 가상의 저장 장치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저장한 데이터를 쉽게 검색가능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저장되는 데이터 유형은 다양하고 장소무관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 데이터를 저장 및 데이터에 접근 가능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2450" y="1115313"/>
            <a:ext cx="553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2-1-4 </a:t>
            </a:r>
            <a:r>
              <a:rPr lang="en-US" altLang="ko-KR" sz="2400" dirty="0"/>
              <a:t>IaaS(Infrastructure as a Service) </a:t>
            </a:r>
            <a:r>
              <a:rPr lang="ko-KR" altLang="en-US" sz="2400" dirty="0" smtClean="0"/>
              <a:t>사례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5631411" y="5525908"/>
            <a:ext cx="23693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/>
              <a:t>https://</a:t>
            </a:r>
            <a:r>
              <a:rPr lang="ko-KR" altLang="en-US" sz="1300" dirty="0" smtClean="0"/>
              <a:t>aws.amazon.com/ko/s3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01284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45" y="2473838"/>
            <a:ext cx="3253429" cy="2866349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01310" y="1890382"/>
            <a:ext cx="4065985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 smtClean="0"/>
              <a:t>PaaS</a:t>
            </a:r>
          </a:p>
          <a:p>
            <a:pPr algn="ctr"/>
            <a:r>
              <a:rPr lang="en-US" altLang="ko-KR" sz="3000" b="1" dirty="0" smtClean="0"/>
              <a:t>(</a:t>
            </a:r>
            <a:r>
              <a: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Platform as a Service</a:t>
            </a:r>
            <a:r>
              <a:rPr lang="en-US" altLang="ko-KR" sz="3000" b="1" dirty="0" smtClean="0"/>
              <a:t>)</a:t>
            </a:r>
            <a:endParaRPr lang="en-US" altLang="ko-KR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C04C8C-3840-42F0-9E6F-3D148B682069}"/>
              </a:ext>
            </a:extLst>
          </p:cNvPr>
          <p:cNvSpPr txBox="1"/>
          <p:nvPr/>
        </p:nvSpPr>
        <p:spPr>
          <a:xfrm>
            <a:off x="315572" y="3184672"/>
            <a:ext cx="53790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컴퓨팅 서비스의 분류의 하나로서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일반적으로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Application</a:t>
            </a:r>
            <a:r>
              <a:rPr lang="ko-KR" altLang="en-US" sz="1600" dirty="0" smtClean="0"/>
              <a:t>의 개발 및 시작과 관련된 인프라를 만들고 유지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보수 하는 복잡함 없이 고객이 애플리케이션을 개발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실행</a:t>
            </a:r>
            <a:r>
              <a:rPr lang="en-US" altLang="ko-KR" sz="1600" dirty="0" smtClean="0"/>
              <a:t>, 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관리 할 수 있게 하는 플랫폼을 제공</a:t>
            </a:r>
            <a:endParaRPr lang="en-US" altLang="ko-KR" sz="1600" dirty="0" smtClean="0"/>
          </a:p>
          <a:p>
            <a:endParaRPr lang="en-US" altLang="ko-KR" sz="160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5694645" y="6427113"/>
            <a:ext cx="55675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이미지 </a:t>
            </a:r>
            <a:r>
              <a:rPr lang="en-US" altLang="ko-KR" sz="1100" dirty="0"/>
              <a:t>-http://syntecx.com/</a:t>
            </a:r>
            <a:r>
              <a:rPr lang="en-US" altLang="ko-KR" sz="1100" dirty="0" err="1"/>
              <a:t>pk</a:t>
            </a:r>
            <a:r>
              <a:rPr lang="en-US" altLang="ko-KR" sz="1100" dirty="0"/>
              <a:t>/</a:t>
            </a:r>
            <a:r>
              <a:rPr lang="en-US" altLang="ko-KR" sz="1100" dirty="0" err="1"/>
              <a:t>paas</a:t>
            </a:r>
            <a:r>
              <a:rPr lang="en-US" altLang="ko-KR" sz="1100" dirty="0"/>
              <a:t>/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2450" y="1115313"/>
            <a:ext cx="489351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2-2 </a:t>
            </a:r>
            <a:r>
              <a:rPr lang="en-US" altLang="ko-KR" sz="2400" dirty="0"/>
              <a:t>PaaS(Platform as a Service) </a:t>
            </a:r>
            <a:r>
              <a:rPr lang="ko-KR" altLang="en-US" sz="2400" dirty="0"/>
              <a:t>개념</a:t>
            </a:r>
          </a:p>
          <a:p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6763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694645" y="6427113"/>
            <a:ext cx="55675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이미지 </a:t>
            </a:r>
            <a:r>
              <a:rPr lang="en-US" altLang="ko-KR" sz="1100" dirty="0"/>
              <a:t>- https://www.agriya.com/services/saas-application-development</a:t>
            </a:r>
            <a:endParaRPr lang="ko-KR" altLang="en-US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1967697"/>
            <a:ext cx="7367723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1.</a:t>
            </a:r>
            <a:r>
              <a:rPr lang="ko-KR" altLang="en-US" dirty="0" smtClean="0"/>
              <a:t>직원 추가 없이 개발 능력 추가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  </a:t>
            </a:r>
            <a:r>
              <a:rPr lang="ko-KR" altLang="en-US" sz="1600" dirty="0"/>
              <a:t>구성 요소는 필요한 기술을 보유한 직원을 추가할 필요 없이 </a:t>
            </a:r>
            <a:r>
              <a:rPr lang="ko-KR" altLang="en-US" sz="1600" dirty="0" smtClean="0"/>
              <a:t> 개발 </a:t>
            </a:r>
            <a:r>
              <a:rPr lang="ko-KR" altLang="en-US" sz="1600" dirty="0"/>
              <a:t>팀에 </a:t>
            </a:r>
            <a:r>
              <a:rPr lang="ko-KR" altLang="en-US" sz="1600" dirty="0" smtClean="0"/>
              <a:t>새로운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  <a:r>
              <a:rPr lang="ko-KR" altLang="en-US" sz="1600" dirty="0" smtClean="0"/>
              <a:t>능력을 제공 가능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2.</a:t>
            </a:r>
            <a:r>
              <a:rPr lang="ko-KR" altLang="en-US" dirty="0" smtClean="0"/>
              <a:t>지리적으로 분산된 개발 팀 지원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000" dirty="0" smtClean="0"/>
              <a:t>  </a:t>
            </a:r>
            <a:r>
              <a:rPr lang="en-US" altLang="ko-KR" dirty="0" smtClean="0"/>
              <a:t>  </a:t>
            </a:r>
            <a:r>
              <a:rPr lang="ko-KR" altLang="en-US" sz="1600" dirty="0" smtClean="0"/>
              <a:t>인터넷을 </a:t>
            </a:r>
            <a:r>
              <a:rPr lang="ko-KR" altLang="en-US" sz="1600" dirty="0"/>
              <a:t>통해 개발 환경에 액세스하므로 개발 팀은 </a:t>
            </a:r>
            <a:r>
              <a:rPr lang="ko-KR" altLang="en-US" sz="1600" dirty="0" smtClean="0"/>
              <a:t>멤버가 </a:t>
            </a:r>
            <a:r>
              <a:rPr lang="ko-KR" altLang="en-US" sz="1600" dirty="0"/>
              <a:t>원격 위치에 </a:t>
            </a:r>
            <a:r>
              <a:rPr lang="ko-KR" altLang="en-US" sz="1600" dirty="0" smtClean="0"/>
              <a:t>있는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     경우에도 </a:t>
            </a:r>
            <a:r>
              <a:rPr lang="ko-KR" altLang="en-US" sz="1600" dirty="0"/>
              <a:t>프로젝트에 대해 함께 </a:t>
            </a:r>
            <a:r>
              <a:rPr lang="ko-KR" altLang="en-US" sz="1600" dirty="0" smtClean="0"/>
              <a:t>작업 가능</a:t>
            </a:r>
            <a:endParaRPr lang="en-US" altLang="ko-KR" sz="1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2450" y="1115313"/>
            <a:ext cx="4967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2-2-2 </a:t>
            </a:r>
            <a:r>
              <a:rPr lang="en-US" altLang="ko-KR" sz="2400" dirty="0"/>
              <a:t>PaaS(Platform as a Service) </a:t>
            </a:r>
            <a:r>
              <a:rPr lang="ko-KR" altLang="en-US" sz="2400" dirty="0" smtClean="0"/>
              <a:t>장점</a:t>
            </a:r>
            <a:endParaRPr lang="ko-KR" altLang="en-US" sz="2400" dirty="0"/>
          </a:p>
          <a:p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3957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694645" y="6427113"/>
            <a:ext cx="55675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이미지 </a:t>
            </a:r>
            <a:r>
              <a:rPr lang="en-US" altLang="ko-KR" sz="1100" dirty="0"/>
              <a:t>-https://sites.google.com/site/</a:t>
            </a:r>
            <a:r>
              <a:rPr lang="en-US" altLang="ko-KR" sz="1100" dirty="0" err="1"/>
              <a:t>ssfactorial</a:t>
            </a:r>
            <a:r>
              <a:rPr lang="en-US" altLang="ko-KR" sz="1100" dirty="0"/>
              <a:t>/</a:t>
            </a:r>
            <a:r>
              <a:rPr lang="en-US" altLang="ko-KR" sz="1100" dirty="0" err="1"/>
              <a:t>securitynews</a:t>
            </a:r>
            <a:r>
              <a:rPr lang="en-US" altLang="ko-KR" sz="1100" dirty="0"/>
              <a:t>/gesimul-jemog-eobs-eum-11</a:t>
            </a:r>
            <a:endParaRPr lang="ko-KR" altLang="en-US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515074" y="1979271"/>
            <a:ext cx="8208649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err="1" smtClean="0"/>
              <a:t>모바일을</a:t>
            </a:r>
            <a:r>
              <a:rPr lang="ko-KR" altLang="en-US" dirty="0" smtClean="0"/>
              <a:t> 비롯한 여러 플랫폼용으로 더 쉽게 개발</a:t>
            </a:r>
            <a:r>
              <a:rPr lang="en-US" altLang="ko-KR" dirty="0" smtClean="0"/>
              <a:t>.</a:t>
            </a:r>
          </a:p>
          <a:p>
            <a:endParaRPr lang="en-US" altLang="ko-KR" sz="2500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일부 </a:t>
            </a:r>
            <a:r>
              <a:rPr lang="ko-KR" altLang="en-US" dirty="0"/>
              <a:t>서비스 공급자는 컴퓨터</a:t>
            </a:r>
            <a:r>
              <a:rPr lang="en-US" altLang="ko-KR" dirty="0"/>
              <a:t>, </a:t>
            </a:r>
            <a:r>
              <a:rPr lang="ko-KR" altLang="en-US" dirty="0" err="1"/>
              <a:t>모바일</a:t>
            </a:r>
            <a:r>
              <a:rPr lang="ko-KR" altLang="en-US" dirty="0"/>
              <a:t> 장치 및 브라우저와 같은 </a:t>
            </a:r>
            <a:r>
              <a:rPr lang="ko-KR" altLang="en-US" dirty="0" smtClean="0"/>
              <a:t> 여러 </a:t>
            </a:r>
            <a:r>
              <a:rPr lang="ko-KR" altLang="en-US" dirty="0"/>
              <a:t>플랫폼용 </a:t>
            </a:r>
            <a:r>
              <a:rPr lang="ko-KR" altLang="en-US" dirty="0" smtClean="0"/>
              <a:t>                         개발 </a:t>
            </a:r>
            <a:r>
              <a:rPr lang="ko-KR" altLang="en-US" dirty="0"/>
              <a:t>옵션을 제공하여 플랫폼 간 </a:t>
            </a:r>
            <a:r>
              <a:rPr lang="ko-KR" altLang="en-US" dirty="0" err="1"/>
              <a:t>앱을</a:t>
            </a:r>
            <a:r>
              <a:rPr lang="ko-KR" altLang="en-US" dirty="0"/>
              <a:t> 더 빠르고 쉽게 </a:t>
            </a:r>
            <a:r>
              <a:rPr lang="ko-KR" altLang="en-US" dirty="0" smtClean="0"/>
              <a:t>개발편의성을 제공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77" y="4045745"/>
            <a:ext cx="1538734" cy="15387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66" y="3507285"/>
            <a:ext cx="2615653" cy="2615653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2450" y="1115313"/>
            <a:ext cx="4967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2-2-2 PaaS(Platform as a Service) </a:t>
            </a:r>
            <a:r>
              <a:rPr lang="ko-KR" altLang="en-US" sz="2400" dirty="0" smtClean="0"/>
              <a:t>장점</a:t>
            </a:r>
          </a:p>
          <a:p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578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694645" y="6427113"/>
            <a:ext cx="55675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이미지</a:t>
            </a:r>
            <a:r>
              <a:rPr lang="en-US" altLang="ko-KR" sz="1100" dirty="0"/>
              <a:t>- https://azure.microsoft.com/en-in/overview/what-is-saas/</a:t>
            </a:r>
            <a:endParaRPr lang="en-US" altLang="ko-KR" sz="11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4" y="1943945"/>
            <a:ext cx="8286809" cy="297010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7C04C8C-3840-42F0-9E6F-3D148B682069}"/>
              </a:ext>
            </a:extLst>
          </p:cNvPr>
          <p:cNvSpPr txBox="1"/>
          <p:nvPr/>
        </p:nvSpPr>
        <p:spPr>
          <a:xfrm>
            <a:off x="1190398" y="5328041"/>
            <a:ext cx="6794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PaaS 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Iaas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기능을 모두 제공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운영체제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개발도구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비즈니스 분석 </a:t>
            </a:r>
            <a:endParaRPr lang="en-US" altLang="ko-KR" sz="2000" dirty="0" smtClean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2450" y="1115313"/>
            <a:ext cx="565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2-2-3 </a:t>
            </a:r>
            <a:r>
              <a:rPr lang="en-US" altLang="ko-KR" sz="2400" dirty="0"/>
              <a:t>PaaS(Platform as a Service) </a:t>
            </a:r>
            <a:r>
              <a:rPr lang="ko-KR" altLang="en-US" sz="2400" dirty="0" smtClean="0"/>
              <a:t>아키텍처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6150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3"/>
          <a:stretch/>
        </p:blipFill>
        <p:spPr>
          <a:xfrm>
            <a:off x="4462172" y="2732049"/>
            <a:ext cx="4681828" cy="3366970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200" y="1696021"/>
            <a:ext cx="4312399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구글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엔진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AppEngine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err="1" smtClean="0"/>
              <a:t>구글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앱</a:t>
            </a:r>
            <a:r>
              <a:rPr lang="ko-KR" altLang="en-US" sz="1600" dirty="0" smtClean="0"/>
              <a:t> 엔진은 아주 간략한 설명과 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로그인 화면이 전부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누구나 쉽게 접근할 수 있게 하는 전략을 사용 </a:t>
            </a:r>
            <a:endParaRPr lang="en-US" altLang="ko-KR" sz="1600" dirty="0" smtClean="0"/>
          </a:p>
          <a:p>
            <a:r>
              <a:rPr lang="en-US" altLang="ko-KR" dirty="0" smtClean="0"/>
              <a:t>            </a:t>
            </a:r>
          </a:p>
          <a:p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2450" y="1115313"/>
            <a:ext cx="503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2-2-4 </a:t>
            </a:r>
            <a:r>
              <a:rPr lang="en-US" altLang="ko-KR" sz="2400" dirty="0"/>
              <a:t>PaaS(Platform as a Service) </a:t>
            </a:r>
            <a:r>
              <a:rPr lang="ko-KR" altLang="en-US" sz="2400" dirty="0" smtClean="0"/>
              <a:t>사례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10" name="직사각형 9"/>
          <p:cNvSpPr/>
          <p:nvPr/>
        </p:nvSpPr>
        <p:spPr>
          <a:xfrm>
            <a:off x="5698086" y="6086640"/>
            <a:ext cx="27491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/>
              <a:t>https://</a:t>
            </a:r>
            <a:r>
              <a:rPr lang="en-US" altLang="ko-KR" sz="1300" dirty="0" smtClean="0"/>
              <a:t>cloud.google.com/appengine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72781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28650" y="1705710"/>
            <a:ext cx="420807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 2-2 PaaS </a:t>
            </a:r>
          </a:p>
          <a:p>
            <a:r>
              <a:rPr lang="ko-KR" altLang="en-US" sz="1600" dirty="0"/>
              <a:t>   2-2-1 개념,</a:t>
            </a:r>
          </a:p>
          <a:p>
            <a:r>
              <a:rPr lang="ko-KR" altLang="en-US" sz="1600" dirty="0"/>
              <a:t>   2-2-2 장점</a:t>
            </a:r>
          </a:p>
          <a:p>
            <a:r>
              <a:rPr lang="ko-KR" altLang="en-US" sz="1600" dirty="0"/>
              <a:t>   2-2-3 </a:t>
            </a:r>
            <a:r>
              <a:rPr lang="ko-KR" altLang="en-US" sz="1600" dirty="0" err="1"/>
              <a:t>아키텍쳐</a:t>
            </a:r>
            <a:endParaRPr lang="ko-KR" altLang="en-US" sz="1600" dirty="0"/>
          </a:p>
          <a:p>
            <a:r>
              <a:rPr lang="ko-KR" altLang="en-US" sz="1600" dirty="0"/>
              <a:t>   2-2-4 사례</a:t>
            </a:r>
            <a:endParaRPr lang="en-US" altLang="ko-KR" sz="1600" dirty="0" smtClean="0"/>
          </a:p>
          <a:p>
            <a:r>
              <a:rPr lang="ko-KR" altLang="en-US" sz="1600" dirty="0" smtClean="0"/>
              <a:t>2-3 </a:t>
            </a:r>
            <a:r>
              <a:rPr lang="ko-KR" altLang="en-US" sz="1600" dirty="0"/>
              <a:t>SaaS </a:t>
            </a:r>
          </a:p>
          <a:p>
            <a:r>
              <a:rPr lang="ko-KR" altLang="en-US" sz="1600" dirty="0"/>
              <a:t>     2-3-1 개념</a:t>
            </a:r>
          </a:p>
          <a:p>
            <a:r>
              <a:rPr lang="ko-KR" altLang="en-US" sz="1600" dirty="0"/>
              <a:t>     2-3-2 장점</a:t>
            </a:r>
          </a:p>
          <a:p>
            <a:r>
              <a:rPr lang="ko-KR" altLang="en-US" sz="1600" dirty="0"/>
              <a:t>     2-3-3 </a:t>
            </a:r>
            <a:r>
              <a:rPr lang="ko-KR" altLang="en-US" sz="1600" dirty="0" err="1"/>
              <a:t>아키텍쳐</a:t>
            </a:r>
            <a:endParaRPr lang="ko-KR" altLang="en-US" sz="1600" dirty="0"/>
          </a:p>
          <a:p>
            <a:r>
              <a:rPr lang="ko-KR" altLang="en-US" sz="1600" dirty="0"/>
              <a:t>     2-3-4</a:t>
            </a:r>
            <a:r>
              <a:rPr lang="ko-KR" altLang="en-US" sz="1600" dirty="0" smtClean="0"/>
              <a:t>사례</a:t>
            </a:r>
            <a:endParaRPr lang="en-US" altLang="ko-KR" sz="1600" dirty="0" smtClean="0"/>
          </a:p>
          <a:p>
            <a:endParaRPr lang="en-US" altLang="ko-KR" sz="1600" b="1" dirty="0" smtClean="0"/>
          </a:p>
          <a:p>
            <a:r>
              <a:rPr lang="ko-KR" altLang="en-US" sz="1600" b="1" dirty="0" smtClean="0"/>
              <a:t>3</a:t>
            </a:r>
            <a:r>
              <a:rPr lang="ko-KR" altLang="en-US" sz="1600" b="1" dirty="0"/>
              <a:t>.클라우드 컴퓨팅 아키텍처</a:t>
            </a:r>
          </a:p>
          <a:p>
            <a:r>
              <a:rPr lang="ko-KR" altLang="en-US" sz="1600" dirty="0"/>
              <a:t>  3-1 물리적 시스템 (Physical Layer)</a:t>
            </a:r>
          </a:p>
          <a:p>
            <a:r>
              <a:rPr lang="ko-KR" altLang="en-US" sz="1600" dirty="0"/>
              <a:t>  3-2 가상화 (Virtualization Layer)</a:t>
            </a:r>
          </a:p>
          <a:p>
            <a:r>
              <a:rPr lang="ko-KR" altLang="en-US" sz="1600" dirty="0"/>
              <a:t>  3-3 </a:t>
            </a:r>
            <a:r>
              <a:rPr lang="ko-KR" altLang="en-US" sz="1600" dirty="0" err="1"/>
              <a:t>프로비져닝</a:t>
            </a:r>
            <a:r>
              <a:rPr lang="ko-KR" altLang="en-US" sz="1600" dirty="0"/>
              <a:t> (Provisioning Lyaer)</a:t>
            </a:r>
          </a:p>
          <a:p>
            <a:r>
              <a:rPr lang="ko-KR" altLang="en-US" sz="1600" dirty="0"/>
              <a:t>  3-4 서비스 관리체계 (IT Service Management)</a:t>
            </a:r>
          </a:p>
          <a:p>
            <a:r>
              <a:rPr lang="ko-KR" altLang="en-US" sz="1600" dirty="0"/>
              <a:t>  3-5 </a:t>
            </a:r>
            <a:r>
              <a:rPr lang="ko-KR" altLang="en-US" sz="1600" dirty="0" err="1"/>
              <a:t>클라우드</a:t>
            </a:r>
            <a:r>
              <a:rPr lang="ko-KR" altLang="en-US" sz="1600" dirty="0"/>
              <a:t> 서비스 (Cloud Service Layer)</a:t>
            </a: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8046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36915" y="1639442"/>
            <a:ext cx="482536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ko-KR" altLang="en-US" dirty="0" smtClean="0"/>
              <a:t>마이크로소프트 </a:t>
            </a:r>
            <a:r>
              <a:rPr lang="ko-KR" altLang="en-US" dirty="0" err="1" smtClean="0"/>
              <a:t>애저</a:t>
            </a:r>
            <a:r>
              <a:rPr lang="en-US" altLang="ko-KR" dirty="0" smtClean="0"/>
              <a:t>(Azure)</a:t>
            </a:r>
            <a:r>
              <a:rPr lang="ko-KR" altLang="en-US" dirty="0" smtClean="0"/>
              <a:t>와 라이브</a:t>
            </a:r>
            <a:r>
              <a:rPr lang="en-US" altLang="ko-KR" dirty="0" smtClean="0"/>
              <a:t>(Live)</a:t>
            </a:r>
          </a:p>
          <a:p>
            <a:pPr marL="342900" indent="-342900">
              <a:buAutoNum type="arabicPeriod" startAt="2"/>
            </a:pPr>
            <a:endParaRPr lang="en-US" altLang="ko-KR" sz="1600" dirty="0"/>
          </a:p>
          <a:p>
            <a:r>
              <a:rPr lang="en-US" altLang="ko-KR" sz="1600" dirty="0" smtClean="0"/>
              <a:t>     </a:t>
            </a:r>
          </a:p>
          <a:p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-</a:t>
            </a:r>
            <a:r>
              <a:rPr lang="ko-KR" altLang="en-US" sz="1600" dirty="0" smtClean="0"/>
              <a:t>마이크로소프트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클라우드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환경에서 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</a:t>
            </a:r>
            <a:r>
              <a:rPr lang="ko-KR" altLang="en-US" sz="1600" dirty="0" smtClean="0"/>
              <a:t>응용 소프트웨어를 배치하는 데 사용</a:t>
            </a:r>
            <a:endParaRPr lang="en-US" altLang="ko-KR" sz="1600" dirty="0" smtClean="0"/>
          </a:p>
          <a:p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-</a:t>
            </a:r>
            <a:r>
              <a:rPr lang="ko-KR" altLang="en-US" sz="1600" dirty="0" err="1" smtClean="0"/>
              <a:t>확장성</a:t>
            </a:r>
            <a:r>
              <a:rPr lang="ko-KR" altLang="en-US" sz="1600" dirty="0" smtClean="0"/>
              <a:t> 이 강화된 </a:t>
            </a:r>
            <a:r>
              <a:rPr lang="ko-KR" altLang="en-US" sz="1600" dirty="0" err="1" smtClean="0"/>
              <a:t>호스팅</a:t>
            </a:r>
            <a:r>
              <a:rPr lang="ko-KR" altLang="en-US" sz="1600" dirty="0" smtClean="0"/>
              <a:t> 환경</a:t>
            </a:r>
            <a:endParaRPr lang="en-US" altLang="ko-KR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2450" y="1115313"/>
            <a:ext cx="503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2-2-4 </a:t>
            </a:r>
            <a:r>
              <a:rPr lang="en-US" altLang="ko-KR" sz="2400" dirty="0"/>
              <a:t>PaaS(Platform as a Service) </a:t>
            </a:r>
            <a:r>
              <a:rPr lang="ko-KR" altLang="en-US" sz="2400" dirty="0" smtClean="0"/>
              <a:t>사례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7"/>
          <a:stretch/>
        </p:blipFill>
        <p:spPr>
          <a:xfrm>
            <a:off x="4334572" y="2888166"/>
            <a:ext cx="4679268" cy="322643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698086" y="6086640"/>
            <a:ext cx="290470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/>
              <a:t>https://</a:t>
            </a:r>
            <a:r>
              <a:rPr lang="en-US" altLang="ko-KR" sz="1300" dirty="0" smtClean="0"/>
              <a:t>azure.microsoft.com/ko-kr/free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9435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6" b="1254"/>
          <a:stretch/>
        </p:blipFill>
        <p:spPr>
          <a:xfrm>
            <a:off x="4329478" y="2397984"/>
            <a:ext cx="4674518" cy="3189249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200" y="1963894"/>
            <a:ext cx="4469044" cy="32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ko-KR" altLang="en-US" dirty="0" err="1" smtClean="0"/>
              <a:t>세일즈포스닷컴의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포스닷컴</a:t>
            </a:r>
            <a:r>
              <a:rPr lang="en-US" altLang="ko-KR" dirty="0" smtClean="0"/>
              <a:t>(Force.com)</a:t>
            </a:r>
          </a:p>
          <a:p>
            <a:pPr marL="342900" indent="-342900">
              <a:buAutoNum type="arabicPeriod" startAt="3"/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비즈니스 응용 소프트웨어를 </a:t>
            </a:r>
            <a:r>
              <a:rPr lang="ko-KR" altLang="en-US" sz="1600" dirty="0" smtClean="0"/>
              <a:t>쉽고 빠르게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 </a:t>
            </a:r>
            <a:r>
              <a:rPr lang="ko-KR" altLang="en-US" sz="1600" dirty="0"/>
              <a:t>구축하고</a:t>
            </a:r>
            <a:r>
              <a:rPr lang="en-US" altLang="ko-KR" sz="1600" dirty="0"/>
              <a:t>, </a:t>
            </a:r>
            <a:r>
              <a:rPr lang="ko-KR" altLang="en-US" sz="1600" dirty="0"/>
              <a:t>테스트하며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실행까지 </a:t>
            </a:r>
            <a:r>
              <a:rPr lang="ko-KR" altLang="en-US" sz="1600" dirty="0"/>
              <a:t>할 수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있는 플랫폼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기업용 </a:t>
            </a: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서비스 특화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물론 다른 응용 소프트웨어를 구매 가능</a:t>
            </a:r>
            <a:endParaRPr lang="en-US" altLang="ko-KR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2450" y="1115313"/>
            <a:ext cx="503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2-2-4 </a:t>
            </a:r>
            <a:r>
              <a:rPr lang="en-US" altLang="ko-KR" sz="2400" dirty="0"/>
              <a:t>PaaS(Platform as a Service) </a:t>
            </a:r>
            <a:r>
              <a:rPr lang="ko-KR" altLang="en-US" sz="2400" dirty="0" smtClean="0"/>
              <a:t>사례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5698086" y="5997432"/>
            <a:ext cx="230165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/>
              <a:t>https://</a:t>
            </a:r>
            <a:r>
              <a:rPr lang="en-US" altLang="ko-KR" sz="1300" dirty="0" smtClean="0"/>
              <a:t>www.salesforce.com/kr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1591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74191" y="1964043"/>
            <a:ext cx="380405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 err="1" smtClean="0"/>
              <a:t>SaaS</a:t>
            </a:r>
            <a:endParaRPr lang="en-US" altLang="ko-KR" sz="4000" b="1" dirty="0" smtClean="0"/>
          </a:p>
          <a:p>
            <a:pPr algn="ctr"/>
            <a:r>
              <a:rPr lang="en-US" altLang="ko-KR" sz="3000" b="1" dirty="0" smtClean="0"/>
              <a:t>(</a:t>
            </a:r>
            <a:r>
              <a:rPr lang="en-US" altLang="ko-KR" sz="3000" b="1" dirty="0"/>
              <a:t>Software as a Service)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C04C8C-3840-42F0-9E6F-3D148B682069}"/>
              </a:ext>
            </a:extLst>
          </p:cNvPr>
          <p:cNvSpPr txBox="1"/>
          <p:nvPr/>
        </p:nvSpPr>
        <p:spPr>
          <a:xfrm>
            <a:off x="550400" y="2997441"/>
            <a:ext cx="46210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1600" dirty="0" smtClean="0"/>
              <a:t>업무에서 사용하는 소프트웨어의 기능을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인터넷 등의 네트워크를 통해 필요한 만큼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서비스로 이용할 수 있도록 제공하는 모델</a:t>
            </a:r>
            <a:endParaRPr lang="en-US" altLang="ko-KR" sz="1600" dirty="0" smtClean="0"/>
          </a:p>
          <a:p>
            <a:pPr>
              <a:lnSpc>
                <a:spcPct val="200000"/>
              </a:lnSpc>
            </a:pPr>
            <a:r>
              <a:rPr lang="en-US" altLang="ko-KR" sz="1600" dirty="0" smtClean="0"/>
              <a:t>ex) </a:t>
            </a:r>
            <a:r>
              <a:rPr lang="ko-KR" altLang="en-US" sz="1600" dirty="0" smtClean="0"/>
              <a:t>편의점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체인점과 같은 개념</a:t>
            </a:r>
            <a:endParaRPr lang="en-US" altLang="ko-KR" sz="1600" dirty="0" smtClean="0"/>
          </a:p>
        </p:txBody>
      </p:sp>
      <p:pic>
        <p:nvPicPr>
          <p:cNvPr id="12" name="Picture 2" descr="saas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440" y="2997440"/>
            <a:ext cx="3682527" cy="231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694645" y="6427113"/>
            <a:ext cx="55675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이미지 </a:t>
            </a:r>
            <a:r>
              <a:rPr lang="en-US" altLang="ko-KR" sz="1100" dirty="0"/>
              <a:t>- https://www.agriya.com/services/saas-application-development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2450" y="1115313"/>
            <a:ext cx="5046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2-3 </a:t>
            </a:r>
            <a:r>
              <a:rPr lang="en-US" altLang="ko-KR" sz="2400" dirty="0"/>
              <a:t>SaaS(Software as a Service) </a:t>
            </a:r>
            <a:r>
              <a:rPr lang="ko-KR" altLang="en-US" sz="2400" dirty="0"/>
              <a:t>이란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7707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2450" y="1696021"/>
            <a:ext cx="7908062" cy="475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1.</a:t>
            </a:r>
            <a:r>
              <a:rPr lang="ko-KR" altLang="en-US" dirty="0" smtClean="0"/>
              <a:t>설치가 빠르고 간편하다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-</a:t>
            </a:r>
            <a:r>
              <a:rPr lang="ko-KR" altLang="en-US" dirty="0" smtClean="0"/>
              <a:t>   </a:t>
            </a:r>
            <a:r>
              <a:rPr lang="ko-KR" altLang="en-US" sz="1600" dirty="0" smtClean="0"/>
              <a:t>개인이나 기업의 하드웨어 종류에 관계 없이 인터넷만 접속할 수 있으면 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 </a:t>
            </a:r>
            <a:r>
              <a:rPr lang="ko-KR" altLang="en-US" sz="1600" dirty="0" smtClean="0"/>
              <a:t>    </a:t>
            </a:r>
            <a:r>
              <a:rPr lang="ko-KR" altLang="en-US" sz="1600" dirty="0" err="1" smtClean="0"/>
              <a:t>퍼블릭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속 </a:t>
            </a:r>
            <a:r>
              <a:rPr lang="en-US" altLang="ko-KR" sz="1600" dirty="0" smtClean="0"/>
              <a:t>SaaS </a:t>
            </a:r>
            <a:r>
              <a:rPr lang="ko-KR" altLang="en-US" sz="1600" dirty="0" smtClean="0"/>
              <a:t>패키지에 접근해 서비스를 이용 가능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2.</a:t>
            </a:r>
            <a:r>
              <a:rPr lang="ko-KR" altLang="en-US" dirty="0" smtClean="0"/>
              <a:t>유지 및 보수가 쉽다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- </a:t>
            </a:r>
            <a:r>
              <a:rPr lang="ko-KR" altLang="en-US" sz="1600" dirty="0" smtClean="0"/>
              <a:t>문제가 발생시 </a:t>
            </a:r>
            <a:r>
              <a:rPr lang="ko-KR" altLang="en-US" sz="1600" dirty="0" err="1" smtClean="0"/>
              <a:t>퍼블릭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클라우드에서</a:t>
            </a:r>
            <a:r>
              <a:rPr lang="ko-KR" altLang="en-US" sz="1600" dirty="0" smtClean="0"/>
              <a:t> 즉시 수정 가능</a:t>
            </a:r>
            <a:r>
              <a:rPr lang="en-US" altLang="ko-KR" sz="1600" dirty="0" smtClean="0"/>
              <a:t> 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최신 버전의 </a:t>
            </a:r>
            <a:r>
              <a:rPr lang="en-US" altLang="ko-KR" sz="1600" dirty="0" smtClean="0"/>
              <a:t>SW</a:t>
            </a:r>
            <a:r>
              <a:rPr lang="ko-KR" altLang="en-US" sz="1600" dirty="0" smtClean="0"/>
              <a:t>를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업데이트 및 바로 이용 가능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dirty="0"/>
              <a:t>3.</a:t>
            </a:r>
            <a:r>
              <a:rPr lang="ko-KR" altLang="en-US" dirty="0"/>
              <a:t>진입 장벽이 낮다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- </a:t>
            </a:r>
            <a:r>
              <a:rPr lang="ko-KR" altLang="en-US" sz="1600" dirty="0" err="1" smtClean="0"/>
              <a:t>월정액으로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일정 비용만 내거나</a:t>
            </a:r>
            <a:r>
              <a:rPr lang="en-US" altLang="ko-KR" sz="1600" dirty="0"/>
              <a:t>, </a:t>
            </a:r>
            <a:r>
              <a:rPr lang="ko-KR" altLang="en-US" sz="1600" dirty="0"/>
              <a:t>사용한 만큼만 비용을 지불하면 </a:t>
            </a:r>
            <a:r>
              <a:rPr lang="en-US" altLang="ko-KR" sz="1600" dirty="0"/>
              <a:t> SW</a:t>
            </a:r>
            <a:r>
              <a:rPr lang="ko-KR" altLang="en-US" sz="1600" dirty="0"/>
              <a:t>를 이용가능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초기에 높은 구매 비용을 내지 않아도 되며</a:t>
            </a:r>
            <a:r>
              <a:rPr lang="en-US" altLang="ko-KR" sz="1600" dirty="0"/>
              <a:t> </a:t>
            </a:r>
            <a:r>
              <a:rPr lang="ko-KR" altLang="en-US" sz="1600" dirty="0"/>
              <a:t>소기업 및 개인에게 유리함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450" y="1115313"/>
            <a:ext cx="5141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2-3-2 </a:t>
            </a:r>
            <a:r>
              <a:rPr lang="en-US" altLang="ko-KR" sz="2400" dirty="0"/>
              <a:t>SaaS(Software as a Service) </a:t>
            </a:r>
            <a:r>
              <a:rPr lang="ko-KR" altLang="en-US" sz="2400" dirty="0" smtClean="0"/>
              <a:t>장점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5444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694645" y="6427113"/>
            <a:ext cx="55675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이미지</a:t>
            </a:r>
            <a:r>
              <a:rPr lang="en-US" altLang="ko-KR" sz="1100" dirty="0"/>
              <a:t>- https://azure.microsoft.com/en-in/overview/what-is-saas/</a:t>
            </a:r>
            <a:endParaRPr lang="en-US" altLang="ko-KR" sz="1100" dirty="0" smtClean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C04C8C-3840-42F0-9E6F-3D148B682069}"/>
              </a:ext>
            </a:extLst>
          </p:cNvPr>
          <p:cNvSpPr txBox="1"/>
          <p:nvPr/>
        </p:nvSpPr>
        <p:spPr>
          <a:xfrm>
            <a:off x="1190398" y="5216088"/>
            <a:ext cx="6794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dirty="0" smtClean="0"/>
              <a:t>SaaS 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Paas,Iaas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기능을 모두 제공하고 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err="1" smtClean="0"/>
              <a:t>호스팅</a:t>
            </a:r>
            <a:r>
              <a:rPr lang="ko-KR" altLang="en-US" dirty="0" smtClean="0"/>
              <a:t> 된 응용 프로그램</a:t>
            </a:r>
            <a:r>
              <a:rPr lang="en-US" altLang="ko-KR" dirty="0" smtClean="0"/>
              <a:t>/ </a:t>
            </a:r>
            <a:r>
              <a:rPr lang="ko-KR" altLang="en-US" dirty="0" smtClean="0"/>
              <a:t>응용프로그램도 제공</a:t>
            </a:r>
            <a:endParaRPr lang="en-US" altLang="ko-KR" sz="20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13" y="1926727"/>
            <a:ext cx="8272310" cy="30045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2450" y="1115313"/>
            <a:ext cx="5614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2-3-3 </a:t>
            </a:r>
            <a:r>
              <a:rPr lang="en-US" altLang="ko-KR" sz="2400" dirty="0"/>
              <a:t>SaaS(Software as a Service) </a:t>
            </a:r>
            <a:r>
              <a:rPr lang="ko-KR" altLang="en-US" sz="2400" dirty="0" smtClean="0"/>
              <a:t>아키텍처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303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1862" y="1961393"/>
            <a:ext cx="88459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err="1" smtClean="0"/>
              <a:t>세일즈포스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닷컴</a:t>
            </a:r>
            <a:r>
              <a:rPr lang="en-US" altLang="ko-KR" sz="2000" dirty="0" smtClean="0"/>
              <a:t>(Saleforce.com)</a:t>
            </a:r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-SaaS </a:t>
            </a:r>
            <a:r>
              <a:rPr lang="ko-KR" altLang="en-US" sz="1600" dirty="0" smtClean="0"/>
              <a:t>방식으로 고객 관계 관리 서비스를 하며 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관련 시장의 </a:t>
            </a:r>
            <a:r>
              <a:rPr lang="en-US" altLang="ko-KR" sz="1600" dirty="0" smtClean="0"/>
              <a:t>65%</a:t>
            </a:r>
            <a:r>
              <a:rPr lang="ko-KR" altLang="en-US" sz="1600" dirty="0" smtClean="0"/>
              <a:t>를 차지하고 있는  가장 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대표적인</a:t>
            </a:r>
            <a:r>
              <a:rPr lang="en-US" altLang="ko-KR" sz="1600" dirty="0" smtClean="0"/>
              <a:t>SaaS </a:t>
            </a:r>
            <a:r>
              <a:rPr lang="ko-KR" altLang="en-US" sz="1600" dirty="0" smtClean="0"/>
              <a:t>기업 </a:t>
            </a:r>
            <a:r>
              <a:rPr lang="en-US" altLang="ko-KR" sz="1600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영업자동화</a:t>
            </a:r>
            <a:r>
              <a:rPr lang="en-US" altLang="ko-KR" sz="1600" dirty="0" smtClean="0"/>
              <a:t>(SFA), </a:t>
            </a:r>
            <a:r>
              <a:rPr lang="ko-KR" altLang="en-US" sz="1600" dirty="0" smtClean="0"/>
              <a:t>파트너 관계 관리</a:t>
            </a:r>
            <a:r>
              <a:rPr lang="en-US" altLang="ko-KR" sz="1600" dirty="0" smtClean="0"/>
              <a:t>(PRM),  </a:t>
            </a:r>
            <a:r>
              <a:rPr lang="ko-KR" altLang="en-US" sz="1600" dirty="0" smtClean="0"/>
              <a:t>마케팅 자동화 등 다양한 서비스를 제공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pPr marL="342900" indent="-342900">
              <a:buAutoNum type="arabicPeriod" startAt="2"/>
            </a:pPr>
            <a:r>
              <a:rPr lang="ko-KR" altLang="en-US" sz="2000" dirty="0" smtClean="0"/>
              <a:t>마이크로소프트의 </a:t>
            </a:r>
            <a:r>
              <a:rPr lang="en-US" altLang="ko-KR" sz="2000" dirty="0" smtClean="0"/>
              <a:t>‘Software + Services</a:t>
            </a:r>
          </a:p>
          <a:p>
            <a:r>
              <a:rPr lang="en-US" altLang="ko-KR" sz="1600" dirty="0" smtClean="0"/>
              <a:t>   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인터넷 서비스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클라이언트 소프트웨어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서버 소프트웨어를 모두 활용 하는 솔루션을  제공</a:t>
            </a:r>
            <a:r>
              <a:rPr lang="en-US" altLang="ko-KR" sz="1600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고객의 요구 사항에 맞는 솔루션을 제공할 수 있음을 강조</a:t>
            </a:r>
            <a:endParaRPr lang="en-US" altLang="ko-KR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2450" y="1115313"/>
            <a:ext cx="4998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2-3-4 </a:t>
            </a:r>
            <a:r>
              <a:rPr lang="en-US" altLang="ko-KR" sz="2400" dirty="0"/>
              <a:t>SaaS(Software as a Service) </a:t>
            </a:r>
            <a:r>
              <a:rPr lang="ko-KR" altLang="en-US" sz="2400" dirty="0" smtClean="0"/>
              <a:t>사례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3197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9"/>
          <a:stretch/>
        </p:blipFill>
        <p:spPr>
          <a:xfrm>
            <a:off x="4387110" y="2014714"/>
            <a:ext cx="4675610" cy="3345871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36915" y="1972416"/>
            <a:ext cx="4020652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3.   </a:t>
            </a:r>
            <a:r>
              <a:rPr lang="ko-KR" altLang="en-US" sz="2000" dirty="0" err="1" smtClean="0"/>
              <a:t>구글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앱스</a:t>
            </a:r>
            <a:r>
              <a:rPr lang="en-US" altLang="ko-KR" sz="2000" dirty="0" smtClean="0"/>
              <a:t>(Google Apps)</a:t>
            </a:r>
          </a:p>
          <a:p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-1998</a:t>
            </a:r>
            <a:r>
              <a:rPr lang="ko-KR" altLang="en-US" sz="1600" dirty="0" smtClean="0"/>
              <a:t>년 창업한  검색 시장에서 세계를 </a:t>
            </a:r>
            <a:r>
              <a:rPr lang="ko-KR" altLang="en-US" sz="1600" dirty="0" err="1" smtClean="0"/>
              <a:t>재패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-2004</a:t>
            </a:r>
            <a:r>
              <a:rPr lang="ko-KR" altLang="en-US" sz="1600" dirty="0" smtClean="0"/>
              <a:t>년 </a:t>
            </a:r>
            <a:r>
              <a:rPr lang="en-US" altLang="ko-KR" sz="1600" dirty="0" smtClean="0"/>
              <a:t>Gmail </a:t>
            </a:r>
            <a:r>
              <a:rPr lang="ko-KR" altLang="en-US" sz="1600" dirty="0" smtClean="0"/>
              <a:t>서비스를 시작으로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2006</a:t>
            </a:r>
            <a:r>
              <a:rPr lang="ko-KR" altLang="en-US" sz="1600" dirty="0" smtClean="0"/>
              <a:t>년 </a:t>
            </a:r>
            <a:r>
              <a:rPr lang="en-US" altLang="ko-KR" sz="1600" dirty="0" smtClean="0"/>
              <a:t>‘</a:t>
            </a:r>
            <a:r>
              <a:rPr lang="ko-KR" altLang="en-US" sz="1600" dirty="0" err="1" smtClean="0"/>
              <a:t>유튜브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를 인수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보안업체와 인터넷 광고 회사 등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다양한 서비스에 뛰어 들고 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endParaRPr lang="en-US" altLang="ko-KR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2450" y="1115313"/>
            <a:ext cx="4998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2-3-4 </a:t>
            </a:r>
            <a:r>
              <a:rPr lang="en-US" altLang="ko-KR" sz="2400" dirty="0"/>
              <a:t>SaaS(Software as a Service) </a:t>
            </a:r>
            <a:r>
              <a:rPr lang="ko-KR" altLang="en-US" sz="2400" dirty="0" smtClean="0"/>
              <a:t>사례</a:t>
            </a:r>
            <a:endParaRPr lang="ko-KR" altLang="en-US" sz="2400" dirty="0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32942" y="5992818"/>
            <a:ext cx="200676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/>
              <a:t>https://</a:t>
            </a:r>
            <a:r>
              <a:rPr lang="en-US" altLang="ko-KR" sz="1300" dirty="0" smtClean="0"/>
              <a:t>gsuite.google.com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59323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811208" y="4239437"/>
            <a:ext cx="3912516" cy="1812448"/>
          </a:xfrm>
          <a:prstGeom prst="roundRect">
            <a:avLst/>
          </a:prstGeom>
          <a:solidFill>
            <a:srgbClr val="F2F7FC"/>
          </a:solidFill>
          <a:ln w="3810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11207" y="1419779"/>
            <a:ext cx="3912516" cy="1812448"/>
          </a:xfrm>
          <a:prstGeom prst="roundRect">
            <a:avLst/>
          </a:prstGeom>
          <a:solidFill>
            <a:srgbClr val="F2F7FC"/>
          </a:solidFill>
          <a:ln w="3810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6916" y="4373815"/>
            <a:ext cx="3912516" cy="1812448"/>
          </a:xfrm>
          <a:prstGeom prst="roundRect">
            <a:avLst/>
          </a:prstGeom>
          <a:solidFill>
            <a:srgbClr val="F2F7FC"/>
          </a:solidFill>
          <a:ln w="3810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ㅈ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6916" y="1418534"/>
            <a:ext cx="3912516" cy="1812448"/>
          </a:xfrm>
          <a:prstGeom prst="roundRect">
            <a:avLst/>
          </a:prstGeom>
          <a:solidFill>
            <a:srgbClr val="F2F7FC"/>
          </a:solidFill>
          <a:ln w="3810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635228" y="1798762"/>
            <a:ext cx="1118353" cy="1237708"/>
            <a:chOff x="3152222" y="1390804"/>
            <a:chExt cx="1189380" cy="1705687"/>
          </a:xfrm>
        </p:grpSpPr>
        <p:pic>
          <p:nvPicPr>
            <p:cNvPr id="20" name="Picture 7" descr="C:\Users\S.H\Desktop\1479858793_seo-social-web-network-internet_184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222" y="1390804"/>
              <a:ext cx="1052032" cy="1094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C:\Users\S.H\Desktop\1479858974_USB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274" y="2176163"/>
              <a:ext cx="920328" cy="920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9" descr="C:\Users\S.H\Desktop\1479859016_Location_0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735" y="1581035"/>
            <a:ext cx="1528523" cy="152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C:\Users\S.H\Desktop\1479859079_camping-nature-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69" y="4669730"/>
            <a:ext cx="1271779" cy="127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1" descr="C:\Users\S.H\Desktop\1479859049_cloud-key-loc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37" y="4682959"/>
            <a:ext cx="1528523" cy="119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82" y="2712983"/>
            <a:ext cx="2422046" cy="187330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785995" y="2021950"/>
            <a:ext cx="2422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CD, USB, </a:t>
            </a:r>
            <a:r>
              <a:rPr lang="ko-KR" altLang="en-US" b="1" dirty="0" smtClean="0"/>
              <a:t>디스크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등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저장매체의 불필요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5035005" y="2010191"/>
            <a:ext cx="2422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/>
              <a:t>사내근무에서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자택근무 변경 가능</a:t>
            </a:r>
            <a:endParaRPr lang="ko-KR" altLang="en-US" b="1" dirty="0"/>
          </a:p>
        </p:txBody>
      </p:sp>
      <p:sp>
        <p:nvSpPr>
          <p:cNvPr id="31" name="직사각형 30"/>
          <p:cNvSpPr/>
          <p:nvPr/>
        </p:nvSpPr>
        <p:spPr>
          <a:xfrm>
            <a:off x="1920748" y="5048265"/>
            <a:ext cx="2422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/>
              <a:t>에너지 절약 및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환경보존에 도움 </a:t>
            </a:r>
            <a:endParaRPr lang="ko-KR" altLang="en-US" b="1" dirty="0"/>
          </a:p>
        </p:txBody>
      </p:sp>
      <p:sp>
        <p:nvSpPr>
          <p:cNvPr id="32" name="직사각형 31"/>
          <p:cNvSpPr/>
          <p:nvPr/>
        </p:nvSpPr>
        <p:spPr>
          <a:xfrm>
            <a:off x="4670607" y="4982455"/>
            <a:ext cx="2787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/>
              <a:t>보안 취약점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개선 필요</a:t>
            </a:r>
            <a:endParaRPr lang="en-US" altLang="ko-KR" b="1" dirty="0" smtClean="0"/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기술구현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07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9072" y="5294227"/>
            <a:ext cx="8238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err="1" smtClean="0"/>
              <a:t>물리적시스템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제어계층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가상화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서비스 관리체계</a:t>
            </a:r>
            <a:r>
              <a:rPr lang="en-US" altLang="ko-KR" dirty="0" smtClean="0"/>
              <a:t>(</a:t>
            </a:r>
            <a:r>
              <a:rPr lang="ko-KR" altLang="en-US" dirty="0" err="1"/>
              <a:t>프로비저닝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클라우드서비스</a:t>
            </a:r>
            <a:endParaRPr lang="en-US" altLang="ko-KR" dirty="0" smtClean="0"/>
          </a:p>
          <a:p>
            <a:r>
              <a:rPr lang="ko-KR" altLang="en-US" dirty="0" smtClean="0"/>
              <a:t>총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 층으로 나뉜다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179512" y="980728"/>
            <a:ext cx="8856984" cy="530884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4"/>
          <p:cNvSpPr txBox="1">
            <a:spLocks noChangeArrowheads="1"/>
          </p:cNvSpPr>
          <p:nvPr/>
        </p:nvSpPr>
        <p:spPr bwMode="auto">
          <a:xfrm>
            <a:off x="5688642" y="6452479"/>
            <a:ext cx="99578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EMC</a:t>
            </a:r>
            <a:r>
              <a:rPr lang="en-US" altLang="ko-KR" sz="1100" baseline="30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100" baseline="30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833303" y="1342659"/>
            <a:ext cx="7609889" cy="3958540"/>
            <a:chOff x="179512" y="980728"/>
            <a:chExt cx="8856984" cy="5308847"/>
          </a:xfrm>
        </p:grpSpPr>
        <p:sp>
          <p:nvSpPr>
            <p:cNvPr id="90" name="Rectangle 17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353250" y="980728"/>
              <a:ext cx="2486758" cy="184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0" fontAlgn="auto" latinLnBrk="0" hangingPunct="0">
                <a:spcBef>
                  <a:spcPct val="2000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itchFamily="34" charset="0"/>
                <a:buNone/>
                <a:defRPr/>
              </a:pPr>
              <a:r>
                <a:rPr kumimoji="0" lang="ko-KR" altLang="en-US" sz="1200" kern="0" dirty="0" err="1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클라우드</a:t>
              </a:r>
              <a:r>
                <a:rPr kumimoji="0" lang="ko-KR" altLang="en-US" sz="1200" kern="0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구조</a:t>
              </a:r>
              <a:endParaRPr kumimoji="0"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1" name="Rectangle 11"/>
            <p:cNvSpPr>
              <a:spLocks noChangeArrowheads="1"/>
            </p:cNvSpPr>
            <p:nvPr/>
          </p:nvSpPr>
          <p:spPr bwMode="auto">
            <a:xfrm>
              <a:off x="243790" y="1340768"/>
              <a:ext cx="1491762" cy="47525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3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2" name="Rectangle 12"/>
            <p:cNvSpPr>
              <a:spLocks noChangeArrowheads="1"/>
            </p:cNvSpPr>
            <p:nvPr/>
          </p:nvSpPr>
          <p:spPr bwMode="auto">
            <a:xfrm>
              <a:off x="348287" y="5157192"/>
              <a:ext cx="1273929" cy="827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</a:rPr>
                <a:t>서비스 운영 관리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179512" y="980728"/>
              <a:ext cx="8856984" cy="5308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17239" y="1340768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/>
                <a:t>서비스 관리</a:t>
              </a:r>
              <a:endParaRPr lang="ko-KR" altLang="en-US" sz="1400" dirty="0"/>
            </a:p>
          </p:txBody>
        </p:sp>
        <p:sp>
          <p:nvSpPr>
            <p:cNvPr id="95" name="Rectangle 12"/>
            <p:cNvSpPr>
              <a:spLocks noChangeArrowheads="1"/>
            </p:cNvSpPr>
            <p:nvPr/>
          </p:nvSpPr>
          <p:spPr bwMode="auto">
            <a:xfrm>
              <a:off x="352636" y="4221088"/>
              <a:ext cx="1273929" cy="827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</a:rPr>
                <a:t>서비스 </a:t>
              </a:r>
              <a:endParaRPr lang="en-US" altLang="ko-KR" sz="1000" dirty="0" smtClean="0">
                <a:solidFill>
                  <a:schemeClr val="bg1"/>
                </a:solidFill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 smtClean="0">
                  <a:solidFill>
                    <a:schemeClr val="bg1"/>
                  </a:solidFill>
                </a:rPr>
                <a:t>포트폴리오 </a:t>
              </a:r>
              <a:r>
                <a:rPr lang="ko-KR" altLang="en-US" sz="1000" dirty="0">
                  <a:solidFill>
                    <a:schemeClr val="bg1"/>
                  </a:solidFill>
                </a:rPr>
                <a:t>관리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6" name="Rectangle 11"/>
            <p:cNvSpPr>
              <a:spLocks noChangeArrowheads="1"/>
            </p:cNvSpPr>
            <p:nvPr/>
          </p:nvSpPr>
          <p:spPr bwMode="auto">
            <a:xfrm>
              <a:off x="7444590" y="1340768"/>
              <a:ext cx="1491762" cy="47525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3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7" name="Rectangle 12"/>
            <p:cNvSpPr>
              <a:spLocks noChangeArrowheads="1"/>
            </p:cNvSpPr>
            <p:nvPr/>
          </p:nvSpPr>
          <p:spPr bwMode="auto">
            <a:xfrm>
              <a:off x="7549087" y="5157192"/>
              <a:ext cx="1273929" cy="827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kern="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GRC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918601" y="1340768"/>
              <a:ext cx="5437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/>
                <a:t>보안</a:t>
              </a:r>
              <a:endParaRPr lang="ko-KR" altLang="en-US" sz="1400" dirty="0"/>
            </a:p>
          </p:txBody>
        </p:sp>
        <p:sp>
          <p:nvSpPr>
            <p:cNvPr id="99" name="Rectangle 12"/>
            <p:cNvSpPr>
              <a:spLocks noChangeArrowheads="1"/>
            </p:cNvSpPr>
            <p:nvPr/>
          </p:nvSpPr>
          <p:spPr bwMode="auto">
            <a:xfrm>
              <a:off x="7553436" y="4221088"/>
              <a:ext cx="1273929" cy="827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보안 </a:t>
              </a:r>
              <a:r>
                <a:rPr lang="ko-KR" altLang="en-US" sz="1000" kern="0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매커니즘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0" name="Rectangle 11"/>
            <p:cNvSpPr>
              <a:spLocks noChangeArrowheads="1"/>
            </p:cNvSpPr>
            <p:nvPr/>
          </p:nvSpPr>
          <p:spPr bwMode="auto">
            <a:xfrm>
              <a:off x="5840008" y="1340768"/>
              <a:ext cx="1491762" cy="47525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3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1" name="Rectangle 12"/>
            <p:cNvSpPr>
              <a:spLocks noChangeArrowheads="1"/>
            </p:cNvSpPr>
            <p:nvPr/>
          </p:nvSpPr>
          <p:spPr bwMode="auto">
            <a:xfrm>
              <a:off x="5944505" y="5157192"/>
              <a:ext cx="1273929" cy="827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복제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833923" y="1340768"/>
              <a:ext cx="15039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ko-KR" sz="1400" dirty="0"/>
                <a:t>비즈니스 연속성</a:t>
              </a:r>
              <a:endParaRPr lang="ko-KR" altLang="en-US" sz="1400" dirty="0"/>
            </a:p>
          </p:txBody>
        </p:sp>
        <p:sp>
          <p:nvSpPr>
            <p:cNvPr id="103" name="Rectangle 12"/>
            <p:cNvSpPr>
              <a:spLocks noChangeArrowheads="1"/>
            </p:cNvSpPr>
            <p:nvPr/>
          </p:nvSpPr>
          <p:spPr bwMode="auto">
            <a:xfrm>
              <a:off x="5948854" y="4221088"/>
              <a:ext cx="1273929" cy="827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백업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Rectangle 11"/>
            <p:cNvSpPr>
              <a:spLocks noChangeArrowheads="1"/>
            </p:cNvSpPr>
            <p:nvPr/>
          </p:nvSpPr>
          <p:spPr bwMode="auto">
            <a:xfrm>
              <a:off x="1907704" y="5157191"/>
              <a:ext cx="3816424" cy="939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3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Rectangle 11"/>
            <p:cNvSpPr>
              <a:spLocks noChangeArrowheads="1"/>
            </p:cNvSpPr>
            <p:nvPr/>
          </p:nvSpPr>
          <p:spPr bwMode="auto">
            <a:xfrm>
              <a:off x="1907704" y="3501008"/>
              <a:ext cx="3816424" cy="1515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3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6" name="Rectangle 11"/>
            <p:cNvSpPr>
              <a:spLocks noChangeArrowheads="1"/>
            </p:cNvSpPr>
            <p:nvPr/>
          </p:nvSpPr>
          <p:spPr bwMode="auto">
            <a:xfrm>
              <a:off x="1907704" y="1340768"/>
              <a:ext cx="3816424" cy="939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3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Rectangle 11"/>
            <p:cNvSpPr>
              <a:spLocks noChangeArrowheads="1"/>
            </p:cNvSpPr>
            <p:nvPr/>
          </p:nvSpPr>
          <p:spPr bwMode="auto">
            <a:xfrm>
              <a:off x="1907704" y="2420887"/>
              <a:ext cx="3816425" cy="939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3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Rectangle 11"/>
            <p:cNvSpPr>
              <a:spLocks noChangeArrowheads="1"/>
            </p:cNvSpPr>
            <p:nvPr/>
          </p:nvSpPr>
          <p:spPr bwMode="auto">
            <a:xfrm>
              <a:off x="2987824" y="4189609"/>
              <a:ext cx="2736304" cy="7827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3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911616" y="1317998"/>
              <a:ext cx="2588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서비스 계층</a:t>
              </a:r>
              <a:endParaRPr lang="ko-KR" altLang="en-US" sz="14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911617" y="2398118"/>
              <a:ext cx="2588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서비스 오케스트라 계층</a:t>
              </a:r>
              <a:endParaRPr lang="ko-KR" altLang="en-US" sz="1400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911617" y="3478238"/>
              <a:ext cx="2588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제어 계층</a:t>
              </a:r>
              <a:endParaRPr lang="ko-KR" altLang="en-US" sz="14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987824" y="4144443"/>
              <a:ext cx="2588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가상 계층</a:t>
              </a:r>
              <a:endParaRPr lang="ko-KR" altLang="en-US" sz="14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907704" y="5134422"/>
              <a:ext cx="2588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물리적 계층</a:t>
              </a:r>
              <a:endParaRPr lang="ko-KR" altLang="en-US" sz="1400" dirty="0"/>
            </a:p>
          </p:txBody>
        </p:sp>
        <p:sp>
          <p:nvSpPr>
            <p:cNvPr id="114" name="Rectangle 12"/>
            <p:cNvSpPr>
              <a:spLocks noChangeArrowheads="1"/>
            </p:cNvSpPr>
            <p:nvPr/>
          </p:nvSpPr>
          <p:spPr bwMode="auto">
            <a:xfrm>
              <a:off x="4788024" y="3635151"/>
              <a:ext cx="864096" cy="5139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</a:rPr>
                <a:t>제어 소프트웨어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5" name="Rectangle 12"/>
            <p:cNvSpPr>
              <a:spLocks noChangeArrowheads="1"/>
            </p:cNvSpPr>
            <p:nvPr/>
          </p:nvSpPr>
          <p:spPr bwMode="auto">
            <a:xfrm>
              <a:off x="4788024" y="2771054"/>
              <a:ext cx="856228" cy="5139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오케스트라 소프트웨어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6" name="Rectangle 12"/>
            <p:cNvSpPr>
              <a:spLocks noChangeArrowheads="1"/>
            </p:cNvSpPr>
            <p:nvPr/>
          </p:nvSpPr>
          <p:spPr bwMode="auto">
            <a:xfrm>
              <a:off x="4860032" y="1700808"/>
              <a:ext cx="784220" cy="5139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 err="1">
                  <a:solidFill>
                    <a:schemeClr val="bg1"/>
                  </a:solidFill>
                </a:rPr>
                <a:t>셀프</a:t>
              </a:r>
              <a:r>
                <a:rPr lang="ko-KR" altLang="en-US" sz="1000" dirty="0">
                  <a:solidFill>
                    <a:schemeClr val="bg1"/>
                  </a:solidFill>
                </a:rPr>
                <a:t> 서비스 포털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7" name="Rectangle 12"/>
            <p:cNvSpPr>
              <a:spLocks noChangeArrowheads="1"/>
            </p:cNvSpPr>
            <p:nvPr/>
          </p:nvSpPr>
          <p:spPr bwMode="auto">
            <a:xfrm>
              <a:off x="4067944" y="1700808"/>
              <a:ext cx="720080" cy="5139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</a:rPr>
                <a:t>서비스 카탈로그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8" name="Rectangle 12"/>
            <p:cNvSpPr>
              <a:spLocks noChangeArrowheads="1"/>
            </p:cNvSpPr>
            <p:nvPr/>
          </p:nvSpPr>
          <p:spPr bwMode="auto">
            <a:xfrm>
              <a:off x="4860032" y="4494610"/>
              <a:ext cx="792088" cy="5139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가상 리소스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Rectangle 12"/>
            <p:cNvSpPr>
              <a:spLocks noChangeArrowheads="1"/>
            </p:cNvSpPr>
            <p:nvPr/>
          </p:nvSpPr>
          <p:spPr bwMode="auto">
            <a:xfrm>
              <a:off x="3995936" y="4491709"/>
              <a:ext cx="792088" cy="5139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리소스 풀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0" name="Rectangle 12"/>
            <p:cNvSpPr>
              <a:spLocks noChangeArrowheads="1"/>
            </p:cNvSpPr>
            <p:nvPr/>
          </p:nvSpPr>
          <p:spPr bwMode="auto">
            <a:xfrm>
              <a:off x="3019723" y="4491709"/>
              <a:ext cx="936104" cy="5139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</a:rPr>
                <a:t>가상화 소프트웨어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1" name="Rectangle 12"/>
            <p:cNvSpPr>
              <a:spLocks noChangeArrowheads="1"/>
            </p:cNvSpPr>
            <p:nvPr/>
          </p:nvSpPr>
          <p:spPr bwMode="auto">
            <a:xfrm>
              <a:off x="4860032" y="5445224"/>
              <a:ext cx="792088" cy="5139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네트워크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2" name="Rectangle 12"/>
            <p:cNvSpPr>
              <a:spLocks noChangeArrowheads="1"/>
            </p:cNvSpPr>
            <p:nvPr/>
          </p:nvSpPr>
          <p:spPr bwMode="auto">
            <a:xfrm>
              <a:off x="3995936" y="5455098"/>
              <a:ext cx="792088" cy="5139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스토리지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3" name="Rectangle 12"/>
            <p:cNvSpPr>
              <a:spLocks noChangeArrowheads="1"/>
            </p:cNvSpPr>
            <p:nvPr/>
          </p:nvSpPr>
          <p:spPr bwMode="auto">
            <a:xfrm>
              <a:off x="3131840" y="5455098"/>
              <a:ext cx="792088" cy="5139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연산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4" name="Rectangle 12"/>
            <p:cNvSpPr>
              <a:spLocks noChangeArrowheads="1"/>
            </p:cNvSpPr>
            <p:nvPr/>
          </p:nvSpPr>
          <p:spPr bwMode="auto">
            <a:xfrm>
              <a:off x="5940152" y="3284984"/>
              <a:ext cx="1273929" cy="827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ko-KR" sz="1000" dirty="0">
                  <a:solidFill>
                    <a:schemeClr val="bg1"/>
                  </a:solidFill>
                </a:rPr>
                <a:t>내결함성 메커니즘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316740" y="1569424"/>
            <a:ext cx="3297164" cy="811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316740" y="2381760"/>
            <a:ext cx="3297164" cy="7802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316740" y="3163119"/>
            <a:ext cx="3297164" cy="1239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2317977" y="4402177"/>
            <a:ext cx="3297164" cy="7802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94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9385" y="1699952"/>
            <a:ext cx="70874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/>
              <a:t>1)</a:t>
            </a:r>
            <a:r>
              <a:rPr lang="ko-KR" altLang="en-US" sz="2000" dirty="0" smtClean="0"/>
              <a:t>물리적 시스템 </a:t>
            </a:r>
            <a:r>
              <a:rPr lang="en-US" altLang="ko-KR" sz="2000" dirty="0">
                <a:latin typeface="Calibri (본문)"/>
                <a:ea typeface="Adobe 고딕 Std B" panose="020B0800000000000000" pitchFamily="34" charset="-127"/>
              </a:rPr>
              <a:t>(</a:t>
            </a:r>
            <a:r>
              <a:rPr lang="en-US" altLang="ko-KR" sz="2000" dirty="0">
                <a:latin typeface="Calibri (본문)"/>
              </a:rPr>
              <a:t>Physical Layer</a:t>
            </a:r>
            <a:r>
              <a:rPr lang="en-US" altLang="ko-KR" sz="2000" dirty="0">
                <a:latin typeface="Calibri (본문)"/>
                <a:ea typeface="Adobe 고딕 Std B" panose="020B0800000000000000" pitchFamily="34" charset="-127"/>
              </a:rPr>
              <a:t>)</a:t>
            </a:r>
            <a:endParaRPr lang="ko-KR" altLang="en-US" sz="2000" dirty="0">
              <a:latin typeface="Calibri (본문)"/>
              <a:ea typeface="Adobe 고딕 Std B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</a:t>
            </a:r>
            <a:r>
              <a:rPr lang="ko-KR" altLang="en-US" sz="2000" dirty="0" smtClean="0"/>
              <a:t>가상화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latin typeface="Calibri (본문)"/>
                <a:ea typeface="Adobe 고딕 Std B" panose="020B0800000000000000" pitchFamily="34" charset="-127"/>
              </a:rPr>
              <a:t>(</a:t>
            </a:r>
            <a:r>
              <a:rPr lang="en-US" altLang="ko-KR" sz="2000" dirty="0">
                <a:latin typeface="Calibri (본문)"/>
              </a:rPr>
              <a:t>Virtualization Layer</a:t>
            </a:r>
            <a:r>
              <a:rPr lang="en-US" altLang="ko-KR" sz="2000" dirty="0">
                <a:latin typeface="Calibri (본문)"/>
                <a:ea typeface="Adobe 고딕 Std B" panose="020B0800000000000000" pitchFamily="34" charset="-127"/>
              </a:rPr>
              <a:t>)</a:t>
            </a:r>
            <a:endParaRPr lang="ko-KR" altLang="en-US" sz="2000" dirty="0">
              <a:latin typeface="Calibri (본문)"/>
              <a:ea typeface="Adobe 고딕 Std B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3)</a:t>
            </a:r>
            <a:r>
              <a:rPr lang="ko-KR" altLang="en-US" sz="2000" dirty="0" err="1" smtClean="0"/>
              <a:t>프로비져닝</a:t>
            </a:r>
            <a:r>
              <a:rPr lang="ko-KR" altLang="en-US" sz="2000" dirty="0" smtClean="0"/>
              <a:t> </a:t>
            </a:r>
            <a:r>
              <a:rPr lang="en-US" altLang="ko-KR" sz="2000" dirty="0">
                <a:latin typeface="Calibri (본문)"/>
                <a:ea typeface="Adobe 고딕 Std B" panose="020B0800000000000000" pitchFamily="34" charset="-127"/>
              </a:rPr>
              <a:t>(Provisioning </a:t>
            </a:r>
            <a:r>
              <a:rPr lang="en-US" altLang="ko-KR" sz="2000" dirty="0" err="1">
                <a:latin typeface="Calibri (본문)"/>
                <a:ea typeface="Adobe 고딕 Std B" panose="020B0800000000000000" pitchFamily="34" charset="-127"/>
              </a:rPr>
              <a:t>Lyaer</a:t>
            </a:r>
            <a:r>
              <a:rPr lang="en-US" altLang="ko-KR" sz="2000" dirty="0">
                <a:latin typeface="Calibri (본문)"/>
                <a:ea typeface="Adobe 고딕 Std B" panose="020B0800000000000000" pitchFamily="34" charset="-127"/>
              </a:rPr>
              <a:t>)</a:t>
            </a:r>
            <a:endParaRPr lang="ko-KR" altLang="en-US" sz="2000" dirty="0">
              <a:latin typeface="Calibri (본문)"/>
              <a:ea typeface="Adobe 고딕 Std B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4)</a:t>
            </a:r>
            <a:r>
              <a:rPr lang="ko-KR" altLang="en-US" sz="2000" dirty="0" smtClean="0"/>
              <a:t>서비스 관리체계 </a:t>
            </a:r>
            <a:r>
              <a:rPr lang="en-US" altLang="ko-KR" sz="2000" dirty="0">
                <a:latin typeface="Calibri (본문)"/>
                <a:ea typeface="Adobe 고딕 Std B" panose="020B0800000000000000" pitchFamily="34" charset="-127"/>
              </a:rPr>
              <a:t>(</a:t>
            </a:r>
            <a:r>
              <a:rPr lang="en-US" altLang="ko-KR" sz="2000" dirty="0">
                <a:latin typeface="Calibri (본문)"/>
              </a:rPr>
              <a:t>IT Service Management</a:t>
            </a:r>
            <a:r>
              <a:rPr lang="en-US" altLang="ko-KR" sz="2000" dirty="0">
                <a:latin typeface="Calibri (본문)"/>
                <a:ea typeface="Adobe 고딕 Std B" panose="020B0800000000000000" pitchFamily="34" charset="-127"/>
              </a:rPr>
              <a:t>)</a:t>
            </a:r>
            <a:endParaRPr lang="ko-KR" altLang="en-US" sz="2000" dirty="0">
              <a:latin typeface="Calibri (본문)"/>
              <a:ea typeface="Adobe 고딕 Std B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5)</a:t>
            </a:r>
            <a:r>
              <a:rPr lang="ko-KR" altLang="en-US" sz="2000" dirty="0" err="1" smtClean="0"/>
              <a:t>클라우드</a:t>
            </a:r>
            <a:r>
              <a:rPr lang="ko-KR" altLang="en-US" sz="2000" dirty="0" smtClean="0"/>
              <a:t> 서비스 </a:t>
            </a:r>
            <a:r>
              <a:rPr lang="en-US" altLang="ko-KR" sz="2000" dirty="0" smtClean="0">
                <a:latin typeface="Calibri (본문)"/>
              </a:rPr>
              <a:t>(Cloud Service Layer)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4176578" y="1381493"/>
            <a:ext cx="7609889" cy="4876709"/>
            <a:chOff x="179512" y="971436"/>
            <a:chExt cx="8856984" cy="5318139"/>
          </a:xfrm>
        </p:grpSpPr>
        <p:sp>
          <p:nvSpPr>
            <p:cNvPr id="12" name="Rectangle 17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581186" y="971436"/>
              <a:ext cx="2486758" cy="2685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285750" indent="-285750" algn="ctr" eaLnBrk="0" fontAlgn="auto" latinLnBrk="0" hangingPunct="0">
                <a:spcBef>
                  <a:spcPct val="2000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Wingdings" panose="05000000000000000000" pitchFamily="2" charset="2"/>
                <a:buChar char="v"/>
                <a:defRPr/>
              </a:pPr>
              <a:r>
                <a:rPr kumimoji="0" lang="ko-KR" altLang="en-US" sz="1600" b="1" kern="0" dirty="0" err="1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클라우드</a:t>
              </a:r>
              <a:r>
                <a:rPr kumimoji="0" lang="ko-KR" altLang="en-US" sz="1600" b="1" kern="0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구조</a:t>
              </a:r>
              <a:endParaRPr kumimoji="0" lang="ko-KR" altLang="en-US" sz="1600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79512" y="980728"/>
              <a:ext cx="8856984" cy="5308847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11"/>
            <p:cNvSpPr>
              <a:spLocks noChangeArrowheads="1"/>
            </p:cNvSpPr>
            <p:nvPr/>
          </p:nvSpPr>
          <p:spPr bwMode="auto">
            <a:xfrm>
              <a:off x="1907704" y="5157191"/>
              <a:ext cx="3816424" cy="939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3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1907704" y="3501008"/>
              <a:ext cx="3816424" cy="1515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3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Rectangle 11"/>
            <p:cNvSpPr>
              <a:spLocks noChangeArrowheads="1"/>
            </p:cNvSpPr>
            <p:nvPr/>
          </p:nvSpPr>
          <p:spPr bwMode="auto">
            <a:xfrm>
              <a:off x="1907704" y="1340768"/>
              <a:ext cx="3816424" cy="939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3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Rectangle 11"/>
            <p:cNvSpPr>
              <a:spLocks noChangeArrowheads="1"/>
            </p:cNvSpPr>
            <p:nvPr/>
          </p:nvSpPr>
          <p:spPr bwMode="auto">
            <a:xfrm>
              <a:off x="1907704" y="2420887"/>
              <a:ext cx="3816425" cy="939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3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Rectangle 11"/>
            <p:cNvSpPr>
              <a:spLocks noChangeArrowheads="1"/>
            </p:cNvSpPr>
            <p:nvPr/>
          </p:nvSpPr>
          <p:spPr bwMode="auto">
            <a:xfrm>
              <a:off x="2987824" y="4189609"/>
              <a:ext cx="2736304" cy="7827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3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11616" y="1317998"/>
              <a:ext cx="2588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서비스 계층</a:t>
              </a:r>
              <a:endParaRPr lang="ko-KR" altLang="en-US" sz="14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11617" y="2398118"/>
              <a:ext cx="2588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서비스 오케스트라 계층</a:t>
              </a:r>
              <a:endParaRPr lang="ko-KR" alt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11617" y="3478238"/>
              <a:ext cx="2588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제어 계층</a:t>
              </a:r>
              <a:endParaRPr lang="ko-KR" alt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87824" y="4144443"/>
              <a:ext cx="2588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가상 계층</a:t>
              </a:r>
              <a:endParaRPr lang="ko-KR" alt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907704" y="5134422"/>
              <a:ext cx="2588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물리적 계층</a:t>
              </a:r>
              <a:endParaRPr lang="ko-KR" altLang="en-US" sz="1400" dirty="0"/>
            </a:p>
          </p:txBody>
        </p:sp>
        <p:sp>
          <p:nvSpPr>
            <p:cNvPr id="39" name="Rectangle 12"/>
            <p:cNvSpPr>
              <a:spLocks noChangeArrowheads="1"/>
            </p:cNvSpPr>
            <p:nvPr/>
          </p:nvSpPr>
          <p:spPr bwMode="auto">
            <a:xfrm>
              <a:off x="4788024" y="3635151"/>
              <a:ext cx="864096" cy="5139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</a:rPr>
                <a:t>제어 소프트웨어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Rectangle 12"/>
            <p:cNvSpPr>
              <a:spLocks noChangeArrowheads="1"/>
            </p:cNvSpPr>
            <p:nvPr/>
          </p:nvSpPr>
          <p:spPr bwMode="auto">
            <a:xfrm>
              <a:off x="4788024" y="2771054"/>
              <a:ext cx="856228" cy="5139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오케스트라 소프트웨어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4860032" y="1524918"/>
              <a:ext cx="784220" cy="6898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 err="1">
                  <a:solidFill>
                    <a:schemeClr val="bg1"/>
                  </a:solidFill>
                </a:rPr>
                <a:t>셀프</a:t>
              </a:r>
              <a:r>
                <a:rPr lang="ko-KR" altLang="en-US" sz="1000" dirty="0">
                  <a:solidFill>
                    <a:schemeClr val="bg1"/>
                  </a:solidFill>
                </a:rPr>
                <a:t> 서비스 포털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Rectangle 12"/>
            <p:cNvSpPr>
              <a:spLocks noChangeArrowheads="1"/>
            </p:cNvSpPr>
            <p:nvPr/>
          </p:nvSpPr>
          <p:spPr bwMode="auto">
            <a:xfrm>
              <a:off x="4067944" y="1524918"/>
              <a:ext cx="720080" cy="6898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</a:rPr>
                <a:t>서비스 카탈로그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Rectangle 12"/>
            <p:cNvSpPr>
              <a:spLocks noChangeArrowheads="1"/>
            </p:cNvSpPr>
            <p:nvPr/>
          </p:nvSpPr>
          <p:spPr bwMode="auto">
            <a:xfrm>
              <a:off x="4860032" y="4494610"/>
              <a:ext cx="792088" cy="5139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가상 리소스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Rectangle 12"/>
            <p:cNvSpPr>
              <a:spLocks noChangeArrowheads="1"/>
            </p:cNvSpPr>
            <p:nvPr/>
          </p:nvSpPr>
          <p:spPr bwMode="auto">
            <a:xfrm>
              <a:off x="3995936" y="4491709"/>
              <a:ext cx="792088" cy="5139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리소스 풀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" name="Rectangle 12"/>
            <p:cNvSpPr>
              <a:spLocks noChangeArrowheads="1"/>
            </p:cNvSpPr>
            <p:nvPr/>
          </p:nvSpPr>
          <p:spPr bwMode="auto">
            <a:xfrm>
              <a:off x="3019723" y="4491709"/>
              <a:ext cx="936104" cy="5139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</a:rPr>
                <a:t>가상화 소프트웨어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Rectangle 12"/>
            <p:cNvSpPr>
              <a:spLocks noChangeArrowheads="1"/>
            </p:cNvSpPr>
            <p:nvPr/>
          </p:nvSpPr>
          <p:spPr bwMode="auto">
            <a:xfrm>
              <a:off x="4860032" y="5445224"/>
              <a:ext cx="792088" cy="5139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네트워크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Rectangle 12"/>
            <p:cNvSpPr>
              <a:spLocks noChangeArrowheads="1"/>
            </p:cNvSpPr>
            <p:nvPr/>
          </p:nvSpPr>
          <p:spPr bwMode="auto">
            <a:xfrm>
              <a:off x="3995936" y="5455098"/>
              <a:ext cx="792088" cy="5139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스토리지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Rectangle 12"/>
            <p:cNvSpPr>
              <a:spLocks noChangeArrowheads="1"/>
            </p:cNvSpPr>
            <p:nvPr/>
          </p:nvSpPr>
          <p:spPr bwMode="auto">
            <a:xfrm>
              <a:off x="3131840" y="5455098"/>
              <a:ext cx="792088" cy="51393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연산</a:t>
              </a:r>
              <a:endParaRPr lang="en-US" altLang="ko-KR" sz="1000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9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8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289034" y="2880884"/>
            <a:ext cx="26368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 smtClean="0">
                <a:solidFill>
                  <a:srgbClr val="8EBAE2"/>
                </a:solidFill>
              </a:rPr>
              <a:t>+</a:t>
            </a:r>
            <a:endParaRPr lang="ko-KR" altLang="en-US" sz="10000" dirty="0">
              <a:solidFill>
                <a:srgbClr val="8EBAE2"/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457201" y="1493519"/>
            <a:ext cx="8345664" cy="2266011"/>
            <a:chOff x="2672022" y="1096098"/>
            <a:chExt cx="9335214" cy="249762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022" y="1096098"/>
              <a:ext cx="2497626" cy="249762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498637" y="1732298"/>
              <a:ext cx="1506540" cy="441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/>
                <a:t>- </a:t>
              </a:r>
              <a:r>
                <a:rPr lang="ko-KR" altLang="en-US" sz="2000" b="1" dirty="0" err="1" smtClean="0"/>
                <a:t>클라우드</a:t>
              </a:r>
              <a:endParaRPr lang="ko-KR" altLang="en-US" sz="20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49056" y="2344912"/>
              <a:ext cx="6258180" cy="915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-</a:t>
              </a:r>
              <a:r>
                <a:rPr lang="ko-KR" altLang="en-US" sz="1600" dirty="0" smtClean="0"/>
                <a:t>물리적 </a:t>
              </a:r>
              <a:r>
                <a:rPr lang="ko-KR" altLang="en-US" sz="1600" dirty="0"/>
                <a:t>서버가 아닌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가상화 되어 있는 </a:t>
              </a:r>
              <a:r>
                <a:rPr lang="ko-KR" altLang="en-US" sz="1600" dirty="0" smtClean="0"/>
                <a:t>서버를</a:t>
              </a:r>
              <a:r>
                <a:rPr lang="en-US" altLang="ko-KR" sz="1600" dirty="0"/>
                <a:t> </a:t>
              </a:r>
              <a:r>
                <a:rPr lang="ko-KR" altLang="en-US" sz="1600" dirty="0" smtClean="0"/>
                <a:t>자유롭게 활용</a:t>
              </a:r>
              <a:endParaRPr lang="en-US" altLang="ko-KR" sz="1600" dirty="0" smtClean="0"/>
            </a:p>
            <a:p>
              <a:endParaRPr lang="en-US" altLang="ko-KR" sz="1600" dirty="0" smtClean="0"/>
            </a:p>
            <a:p>
              <a:r>
                <a:rPr lang="en-US" altLang="ko-KR" sz="1600" dirty="0"/>
                <a:t>-</a:t>
              </a:r>
              <a:r>
                <a:rPr lang="ko-KR" altLang="en-US" sz="1600" dirty="0" smtClean="0"/>
                <a:t>원하는 </a:t>
              </a:r>
              <a:r>
                <a:rPr lang="ko-KR" altLang="en-US" sz="1600" dirty="0"/>
                <a:t>서비스를 구현할 수 </a:t>
              </a:r>
              <a:r>
                <a:rPr lang="ko-KR" altLang="en-US" sz="1600" dirty="0" smtClean="0"/>
                <a:t>있도록 구축된 환경</a:t>
              </a:r>
              <a:endParaRPr lang="ko-KR" altLang="en-US" sz="1600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36915" y="3903500"/>
            <a:ext cx="7377638" cy="2286654"/>
            <a:chOff x="2753011" y="3787830"/>
            <a:chExt cx="7811590" cy="252037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3011" y="3787830"/>
              <a:ext cx="2520379" cy="252037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5606519" y="4421557"/>
              <a:ext cx="1154498" cy="441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/>
                <a:t>- </a:t>
              </a:r>
              <a:r>
                <a:rPr lang="ko-KR" altLang="en-US" sz="2000" b="1" dirty="0" smtClean="0"/>
                <a:t>컴퓨팅</a:t>
              </a:r>
              <a:endParaRPr lang="ko-KR" altLang="en-US" sz="20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30515" y="5048020"/>
              <a:ext cx="4734086" cy="373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-</a:t>
              </a:r>
              <a:r>
                <a:rPr lang="ko-KR" altLang="ko-KR" sz="1600" dirty="0" smtClean="0"/>
                <a:t>컴퓨터 </a:t>
              </a:r>
              <a:r>
                <a:rPr lang="ko-KR" altLang="ko-KR" sz="1600" dirty="0"/>
                <a:t>기술 자원을 개발 및 </a:t>
              </a:r>
              <a:r>
                <a:rPr lang="ko-KR" altLang="ko-KR" sz="1600" dirty="0" smtClean="0"/>
                <a:t>사용하는</a:t>
              </a:r>
              <a:r>
                <a:rPr lang="en-US" altLang="ko-KR" sz="1600" dirty="0"/>
                <a:t> </a:t>
              </a:r>
              <a:r>
                <a:rPr lang="ko-KR" altLang="ko-KR" sz="1600" dirty="0" smtClean="0"/>
                <a:t>모든 활</a:t>
              </a:r>
              <a:r>
                <a:rPr lang="ko-KR" altLang="en-US" sz="1600" dirty="0" smtClean="0"/>
                <a:t>동</a:t>
              </a:r>
              <a:endParaRPr lang="ko-KR" altLang="en-US" sz="1600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이란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1975" y="1209809"/>
            <a:ext cx="37080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1-1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정의</a:t>
            </a:r>
            <a:endParaRPr lang="ko-KR" altLang="en-US" sz="2400" dirty="0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개요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38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04" y="2100743"/>
            <a:ext cx="2444625" cy="2444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05" y="2210617"/>
            <a:ext cx="2436765" cy="243676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662" y="4996603"/>
            <a:ext cx="73068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2">
                    <a:lumMod val="75000"/>
                  </a:schemeClr>
                </a:solidFill>
              </a:rPr>
              <a:t>클라우드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 인프라를 구성하는 물리적인 하드웨어 영역 서버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스토리지 및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altLang="ko-KR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네트워크 장비가 여기에 해당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6662" y="1343560"/>
            <a:ext cx="4929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3-1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물리적 시스템 </a:t>
            </a:r>
            <a:r>
              <a:rPr lang="en-US" altLang="ko-KR" sz="2400" dirty="0">
                <a:latin typeface="Calibri (본문)"/>
                <a:ea typeface="Adobe 고딕 Std B" panose="020B0800000000000000" pitchFamily="34" charset="-127"/>
              </a:rPr>
              <a:t>(</a:t>
            </a:r>
            <a:r>
              <a:rPr lang="en-US" altLang="ko-KR" sz="2400" dirty="0">
                <a:latin typeface="Calibri (본문)"/>
              </a:rPr>
              <a:t>Physical Layer</a:t>
            </a:r>
            <a:r>
              <a:rPr lang="en-US" altLang="ko-KR" sz="2400" dirty="0">
                <a:latin typeface="Calibri (본문)"/>
                <a:ea typeface="Adobe 고딕 Std B" panose="020B0800000000000000" pitchFamily="34" charset="-127"/>
              </a:rPr>
              <a:t>)</a:t>
            </a:r>
            <a:endParaRPr lang="ko-KR" altLang="en-US" sz="2400" dirty="0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5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65040" y="1939308"/>
            <a:ext cx="4243850" cy="4075412"/>
            <a:chOff x="5357818" y="4156333"/>
            <a:chExt cx="3569792" cy="2154912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7818" y="4156333"/>
              <a:ext cx="3569792" cy="2154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6063830" y="5843864"/>
              <a:ext cx="1547338" cy="3788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49460" y="1919862"/>
            <a:ext cx="901890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 err="1" smtClean="0"/>
              <a:t>클라우드</a:t>
            </a:r>
            <a:r>
              <a:rPr lang="ko-KR" altLang="en-US" b="1" dirty="0" smtClean="0"/>
              <a:t> 인프라 구조의 기반 계층</a:t>
            </a:r>
            <a:r>
              <a:rPr lang="en-US" altLang="ko-KR" b="1" dirty="0"/>
              <a:t> </a:t>
            </a:r>
            <a:endParaRPr lang="en-US" altLang="ko-KR" sz="1600" b="1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맑은 고딕 (본문)"/>
              </a:rPr>
              <a:t>네트워크 </a:t>
            </a:r>
            <a:r>
              <a:rPr lang="ko-KR" altLang="en-US" sz="1600" dirty="0">
                <a:latin typeface="맑은 고딕 (본문)"/>
              </a:rPr>
              <a:t>기기로 통해 받은 데이터를 </a:t>
            </a:r>
            <a:r>
              <a:rPr lang="ko-KR" altLang="en-US" sz="1600" dirty="0" err="1">
                <a:latin typeface="맑은 고딕 (본문)"/>
              </a:rPr>
              <a:t>스토리지에</a:t>
            </a:r>
            <a:endParaRPr lang="en-US" altLang="ko-KR" sz="1600" dirty="0">
              <a:latin typeface="맑은 고딕 (본문)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 (본문)"/>
              </a:rPr>
              <a:t>저장 및 </a:t>
            </a:r>
            <a:r>
              <a:rPr lang="ko-KR" altLang="en-US" sz="1600" dirty="0" smtClean="0">
                <a:latin typeface="맑은 고딕 (본문)"/>
              </a:rPr>
              <a:t>관리하고 프로토콜 및 프로세스를 통해</a:t>
            </a:r>
            <a:endParaRPr lang="en-US" altLang="ko-KR" sz="1600" dirty="0" smtClean="0">
              <a:latin typeface="맑은 고딕 (본문)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맑은 고딕 (본문)"/>
              </a:rPr>
              <a:t>제공</a:t>
            </a:r>
            <a:endParaRPr lang="en-US" altLang="ko-KR" sz="1600" dirty="0" smtClean="0">
              <a:latin typeface="맑은 고딕 (본문)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9460" y="4213065"/>
            <a:ext cx="60318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물리적 계층의 기능</a:t>
            </a:r>
            <a:endParaRPr lang="en-US" altLang="ko-KR" b="1" dirty="0"/>
          </a:p>
          <a:p>
            <a:endParaRPr lang="en-US" altLang="ko-KR" sz="1600" b="1" dirty="0" smtClean="0"/>
          </a:p>
          <a:p>
            <a:r>
              <a:rPr lang="en-US" altLang="ko-KR" sz="1600" dirty="0" smtClean="0">
                <a:latin typeface="맑은 고딕 (본문)"/>
              </a:rPr>
              <a:t>- </a:t>
            </a:r>
            <a:r>
              <a:rPr lang="ko-KR" altLang="en-US" sz="1600" dirty="0">
                <a:latin typeface="맑은 고딕 (본문)"/>
              </a:rPr>
              <a:t>가상화 및 제어 계층에서 생성된 요청을 </a:t>
            </a:r>
            <a:r>
              <a:rPr lang="ko-KR" altLang="en-US" sz="1600" dirty="0" smtClean="0">
                <a:latin typeface="맑은 고딕 (본문)"/>
              </a:rPr>
              <a:t>실행</a:t>
            </a:r>
            <a:endParaRPr lang="ko-KR" altLang="en-US" b="1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6662" y="1343560"/>
            <a:ext cx="4929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3-1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물리적 시스템 </a:t>
            </a:r>
            <a:r>
              <a:rPr lang="en-US" altLang="ko-KR" sz="2400" dirty="0">
                <a:latin typeface="Calibri (본문)"/>
                <a:ea typeface="Adobe 고딕 Std B" panose="020B0800000000000000" pitchFamily="34" charset="-127"/>
              </a:rPr>
              <a:t>(</a:t>
            </a:r>
            <a:r>
              <a:rPr lang="en-US" altLang="ko-KR" sz="2400" dirty="0">
                <a:latin typeface="Calibri (본문)"/>
              </a:rPr>
              <a:t>Physical Layer</a:t>
            </a:r>
            <a:r>
              <a:rPr lang="en-US" altLang="ko-KR" sz="2400" dirty="0">
                <a:latin typeface="Calibri (본문)"/>
                <a:ea typeface="Adobe 고딕 Std B" panose="020B0800000000000000" pitchFamily="34" charset="-127"/>
              </a:rPr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169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69" y="1532463"/>
            <a:ext cx="8599947" cy="33646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6914" y="5096934"/>
            <a:ext cx="8168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맑은 고딕 (본문)"/>
              </a:rPr>
              <a:t>클라우드에서</a:t>
            </a:r>
            <a:r>
              <a:rPr lang="ko-KR" altLang="en-US" sz="1600" dirty="0" smtClean="0">
                <a:latin typeface="맑은 고딕 (본문)"/>
              </a:rPr>
              <a:t> 제공되는 가상 인프라를 제공하는 영역으로 </a:t>
            </a:r>
            <a:r>
              <a:rPr lang="ko-KR" altLang="en-US" sz="1600" dirty="0" err="1" smtClean="0">
                <a:latin typeface="맑은 고딕 (본문)"/>
              </a:rPr>
              <a:t>하이퍼바이저</a:t>
            </a:r>
            <a:r>
              <a:rPr lang="en-US" altLang="ko-KR" sz="1600" dirty="0" smtClean="0">
                <a:latin typeface="맑은 고딕 (본문)"/>
              </a:rPr>
              <a:t>, </a:t>
            </a:r>
            <a:r>
              <a:rPr lang="ko-KR" altLang="en-US" sz="1600" dirty="0" smtClean="0">
                <a:latin typeface="맑은 고딕 (본문)"/>
              </a:rPr>
              <a:t>스토리지 가상화 솔루션 및 네트워크 가상화 솔루션이 포함</a:t>
            </a:r>
            <a:endParaRPr lang="ko-KR" altLang="en-US" sz="1600" dirty="0">
              <a:latin typeface="맑은 고딕 (본문)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8372" y="6472320"/>
            <a:ext cx="36976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mtClean="0"/>
              <a:t>이미지 </a:t>
            </a:r>
            <a:r>
              <a:rPr lang="en-US" altLang="ko-KR" sz="1300" dirty="0" smtClean="0"/>
              <a:t>:   http://blog.daum.net/gunsu0j/328</a:t>
            </a:r>
            <a:endParaRPr lang="ko-KR" altLang="en-US" sz="1300" dirty="0"/>
          </a:p>
        </p:txBody>
      </p:sp>
      <p:sp>
        <p:nvSpPr>
          <p:cNvPr id="15" name="TextBox 14"/>
          <p:cNvSpPr txBox="1"/>
          <p:nvPr/>
        </p:nvSpPr>
        <p:spPr>
          <a:xfrm>
            <a:off x="561975" y="1105034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3-2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가상화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2400" dirty="0">
                <a:latin typeface="Calibri (본문)"/>
                <a:ea typeface="Adobe 고딕 Std B" panose="020B0800000000000000" pitchFamily="34" charset="-127"/>
              </a:rPr>
              <a:t>(</a:t>
            </a:r>
            <a:r>
              <a:rPr lang="en-US" altLang="ko-KR" sz="2400" dirty="0">
                <a:latin typeface="Calibri (본문)"/>
              </a:rPr>
              <a:t>Virtualization Layer</a:t>
            </a:r>
            <a:r>
              <a:rPr lang="en-US" altLang="ko-KR" sz="2400" dirty="0">
                <a:latin typeface="Calibri (본문)"/>
                <a:ea typeface="Adobe 고딕 Std B" panose="020B0800000000000000" pitchFamily="34" charset="-127"/>
              </a:rPr>
              <a:t>)</a:t>
            </a:r>
            <a:endParaRPr lang="ko-KR" altLang="en-US" sz="2400" dirty="0">
              <a:latin typeface="Calibri (본문)"/>
              <a:ea typeface="Adobe 고딕 Std B" panose="020B0800000000000000" pitchFamily="34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639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706" y="1608325"/>
            <a:ext cx="4102414" cy="4614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679899" y="3824711"/>
            <a:ext cx="1767381" cy="1375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5690" y="1876374"/>
            <a:ext cx="6244542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2000" b="1" dirty="0" smtClean="0"/>
              <a:t>물리적 </a:t>
            </a:r>
            <a:r>
              <a:rPr lang="ko-KR" altLang="ko-KR" sz="2000" b="1" dirty="0" smtClean="0"/>
              <a:t>계층</a:t>
            </a:r>
            <a:r>
              <a:rPr lang="ko-KR" altLang="en-US" sz="2000" b="1" dirty="0" smtClean="0"/>
              <a:t>을 기반으로 형성</a:t>
            </a:r>
            <a:r>
              <a:rPr lang="ko-KR" altLang="ko-KR" sz="2000" b="1" dirty="0"/>
              <a:t/>
            </a:r>
            <a:br>
              <a:rPr lang="ko-KR" altLang="ko-KR" sz="2000" b="1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-</a:t>
            </a:r>
            <a:r>
              <a:rPr lang="ko-KR" altLang="en-US" dirty="0" smtClean="0"/>
              <a:t>하나의 하드웨어에 다양한 운영체제를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이용할 수 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sz="2000" b="1" dirty="0" smtClean="0"/>
              <a:t>가상 </a:t>
            </a:r>
            <a:r>
              <a:rPr lang="ko-KR" altLang="ko-KR" sz="2000" b="1" dirty="0" err="1"/>
              <a:t>레이어의</a:t>
            </a:r>
            <a:r>
              <a:rPr lang="ko-KR" altLang="ko-KR" sz="2000" b="1" dirty="0"/>
              <a:t> 기능 </a:t>
            </a:r>
            <a:r>
              <a:rPr lang="ko-KR" altLang="ko-KR" sz="2000" b="1" dirty="0" smtClean="0"/>
              <a:t>:</a:t>
            </a:r>
            <a:endParaRPr lang="en-US" altLang="ko-KR" sz="2000" b="1" dirty="0" smtClean="0"/>
          </a:p>
          <a:p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sz="1600" dirty="0"/>
              <a:t/>
            </a:r>
            <a:br>
              <a:rPr lang="ko-KR" altLang="ko-KR" sz="1600" dirty="0"/>
            </a:br>
            <a:r>
              <a:rPr lang="en-US" altLang="ko-KR" sz="1600" dirty="0" smtClean="0"/>
              <a:t>-</a:t>
            </a:r>
            <a:r>
              <a:rPr lang="ko-KR" altLang="en-US" sz="1600" dirty="0" smtClean="0"/>
              <a:t>다양한</a:t>
            </a:r>
            <a:r>
              <a:rPr lang="ko-KR" altLang="ko-KR" sz="1600" dirty="0" smtClean="0"/>
              <a:t> </a:t>
            </a:r>
            <a:r>
              <a:rPr lang="ko-KR" altLang="ko-KR" sz="1600" dirty="0"/>
              <a:t>환경을 </a:t>
            </a:r>
            <a:r>
              <a:rPr lang="ko-KR" altLang="ko-KR" sz="1600" dirty="0" smtClean="0"/>
              <a:t>가능하게</a:t>
            </a:r>
            <a:r>
              <a:rPr lang="en-US" altLang="ko-KR" sz="1600" dirty="0" smtClean="0"/>
              <a:t> </a:t>
            </a:r>
            <a:r>
              <a:rPr lang="ko-KR" altLang="ko-KR" sz="1600" dirty="0" smtClean="0"/>
              <a:t>하여 </a:t>
            </a:r>
            <a:r>
              <a:rPr lang="ko-KR" altLang="ko-KR" sz="1600" dirty="0" smtClean="0"/>
              <a:t>이용률</a:t>
            </a:r>
            <a:r>
              <a:rPr lang="ko-KR" altLang="en-US" sz="1600" dirty="0" smtClean="0"/>
              <a:t>이</a:t>
            </a:r>
            <a:r>
              <a:rPr lang="ko-KR" altLang="ko-KR" sz="1600" dirty="0" smtClean="0"/>
              <a:t> 높</a:t>
            </a:r>
            <a:r>
              <a:rPr lang="ko-KR" altLang="en-US" sz="1600" dirty="0" smtClean="0"/>
              <a:t>음</a:t>
            </a:r>
            <a:endParaRPr lang="en-US" altLang="ko-KR" sz="1600" dirty="0" smtClean="0"/>
          </a:p>
          <a:p>
            <a:r>
              <a:rPr lang="ko-KR" altLang="ko-KR" sz="1600" dirty="0"/>
              <a:t/>
            </a:r>
            <a:br>
              <a:rPr lang="ko-KR" altLang="ko-KR" sz="1600" dirty="0"/>
            </a:br>
            <a:r>
              <a:rPr lang="en-US" altLang="ko-KR" sz="1600" dirty="0" smtClean="0"/>
              <a:t>-</a:t>
            </a:r>
            <a:r>
              <a:rPr lang="ko-KR" altLang="ko-KR" sz="1600" dirty="0" smtClean="0"/>
              <a:t>제어 </a:t>
            </a:r>
            <a:r>
              <a:rPr lang="ko-KR" altLang="ko-KR" sz="1600" dirty="0"/>
              <a:t>계층에서 생성 </a:t>
            </a:r>
            <a:r>
              <a:rPr lang="ko-KR" altLang="ko-KR" sz="1600" dirty="0" smtClean="0"/>
              <a:t>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명령을</a:t>
            </a:r>
            <a:r>
              <a:rPr lang="ko-KR" altLang="ko-KR" sz="1600" dirty="0" smtClean="0"/>
              <a:t> 요청</a:t>
            </a:r>
            <a:r>
              <a:rPr lang="ko-KR" altLang="en-US" sz="1600" dirty="0" smtClean="0"/>
              <a:t>해</a:t>
            </a:r>
            <a:r>
              <a:rPr lang="ko-KR" altLang="ko-KR" sz="1600" dirty="0" smtClean="0"/>
              <a:t> </a:t>
            </a:r>
            <a:r>
              <a:rPr lang="ko-KR" altLang="ko-KR" sz="1600" dirty="0" smtClean="0"/>
              <a:t>실행</a:t>
            </a:r>
            <a:endParaRPr lang="ko-KR" altLang="en-US" sz="1600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1975" y="1105034"/>
            <a:ext cx="456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3-2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가상화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2400" dirty="0">
                <a:latin typeface="Calibri (본문)"/>
                <a:ea typeface="Adobe 고딕 Std B" panose="020B0800000000000000" pitchFamily="34" charset="-127"/>
              </a:rPr>
              <a:t>(</a:t>
            </a:r>
            <a:r>
              <a:rPr lang="en-US" altLang="ko-KR" sz="2400" dirty="0">
                <a:latin typeface="Calibri (본문)"/>
              </a:rPr>
              <a:t>Virtualization Layer</a:t>
            </a:r>
            <a:r>
              <a:rPr lang="en-US" altLang="ko-KR" sz="2400" dirty="0">
                <a:latin typeface="Calibri (본문)"/>
                <a:ea typeface="Adobe 고딕 Std B" panose="020B0800000000000000" pitchFamily="34" charset="-127"/>
              </a:rPr>
              <a:t>)</a:t>
            </a:r>
            <a:endParaRPr lang="ko-KR" altLang="en-US" sz="2400" dirty="0">
              <a:latin typeface="Calibri (본문)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41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299" y="3659461"/>
            <a:ext cx="2627023" cy="2531714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0881" y="2089964"/>
            <a:ext cx="6319359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맑은 고딕 (본문)"/>
              </a:rPr>
              <a:t>-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맑은 고딕 (본문)"/>
              </a:rPr>
              <a:t>사용자의 요구에 맞게 시스템 자원을 할당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맑은 고딕 (본문)"/>
              </a:rPr>
              <a:t>,  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맑은 고딕 (본문)"/>
              </a:rPr>
              <a:t>배치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맑은 고딕 (본문)"/>
              </a:rPr>
              <a:t>, 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맑은 고딕 (본문)"/>
              </a:rPr>
              <a:t>배포</a:t>
            </a:r>
            <a:endParaRPr lang="en-US" altLang="ko-KR" sz="1600" dirty="0" smtClean="0">
              <a:solidFill>
                <a:schemeClr val="tx2">
                  <a:lumMod val="75000"/>
                </a:schemeClr>
              </a:solidFill>
              <a:latin typeface="맑은 고딕 (본문)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맑은 고딕 (본문)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맑은 고딕 (본문)"/>
              </a:rPr>
              <a:t>-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맑은 고딕 (본문)"/>
              </a:rPr>
              <a:t>필요 시 시스템을 즉시 사용할 수 있는 상태로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맑은 고딕 (본문)"/>
              </a:rPr>
              <a:t> 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맑은 고딕 (본문)"/>
              </a:rPr>
              <a:t>사전 준비</a:t>
            </a:r>
            <a:endParaRPr lang="en-US" altLang="ko-KR" sz="1600" dirty="0" smtClean="0">
              <a:solidFill>
                <a:schemeClr val="tx2">
                  <a:lumMod val="75000"/>
                </a:schemeClr>
              </a:solidFill>
              <a:latin typeface="맑은 고딕 (본문)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맑은 고딕 (본문)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맑은 고딕 (본문)"/>
              </a:rPr>
              <a:t>-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맑은 고딕 (본문)"/>
              </a:rPr>
              <a:t>수동 </a:t>
            </a:r>
            <a:r>
              <a:rPr lang="ko-KR" altLang="en-US" sz="1600" dirty="0" err="1" smtClean="0">
                <a:solidFill>
                  <a:schemeClr val="tx2">
                    <a:lumMod val="75000"/>
                  </a:schemeClr>
                </a:solidFill>
                <a:latin typeface="맑은 고딕 (본문)"/>
              </a:rPr>
              <a:t>프로비저닝</a:t>
            </a:r>
            <a:r>
              <a:rPr lang="en-US" altLang="ko-KR" sz="1600" dirty="0">
                <a:latin typeface="맑은 고딕 (본문)"/>
              </a:rPr>
              <a:t> (Provisioning)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latin typeface="맑은 고딕 (본문)"/>
              </a:rPr>
              <a:t>, 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맑은 고딕 (본문)"/>
              </a:rPr>
              <a:t>자동 </a:t>
            </a:r>
            <a:r>
              <a:rPr lang="ko-KR" altLang="en-US" sz="1600" dirty="0" err="1" smtClean="0">
                <a:solidFill>
                  <a:schemeClr val="tx2">
                    <a:lumMod val="75000"/>
                  </a:schemeClr>
                </a:solidFill>
                <a:latin typeface="맑은 고딕 (본문)"/>
              </a:rPr>
              <a:t>프로비저닝</a:t>
            </a:r>
            <a:r>
              <a:rPr lang="en-US" altLang="ko-KR" sz="1600" dirty="0">
                <a:latin typeface="맑은 고딕 (본문)"/>
              </a:rPr>
              <a:t> (Provisioning)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맑은 고딕 (본문)"/>
              </a:rPr>
              <a:t> </a:t>
            </a:r>
            <a:endParaRPr lang="en-US" altLang="ko-KR" sz="1600" dirty="0" smtClean="0">
              <a:solidFill>
                <a:schemeClr val="tx2">
                  <a:lumMod val="75000"/>
                </a:schemeClr>
              </a:solidFill>
              <a:latin typeface="맑은 고딕 (본문)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맑은 고딕 (본문)"/>
              </a:rPr>
              <a:t>  </a:t>
            </a:r>
            <a:r>
              <a:rPr lang="ko-KR" altLang="en-US" sz="1600" dirty="0" err="1" smtClean="0">
                <a:solidFill>
                  <a:schemeClr val="tx2">
                    <a:lumMod val="75000"/>
                  </a:schemeClr>
                </a:solidFill>
                <a:latin typeface="맑은 고딕 (본문)"/>
              </a:rPr>
              <a:t>두가지로</a:t>
            </a:r>
            <a:r>
              <a:rPr lang="ko-KR" altLang="en-US" sz="1600" dirty="0" smtClean="0">
                <a:solidFill>
                  <a:schemeClr val="tx2">
                    <a:lumMod val="75000"/>
                  </a:schemeClr>
                </a:solidFill>
                <a:latin typeface="맑은 고딕 (본문)"/>
              </a:rPr>
              <a:t> 분류</a:t>
            </a:r>
            <a:endParaRPr lang="en-US" altLang="ko-KR" sz="1600" dirty="0" smtClean="0">
              <a:solidFill>
                <a:schemeClr val="tx2">
                  <a:lumMod val="75000"/>
                </a:schemeClr>
              </a:solidFill>
              <a:latin typeface="맑은 고딕 (본문)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34700" y="6444785"/>
            <a:ext cx="43195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mtClean="0"/>
              <a:t>이미지 </a:t>
            </a:r>
            <a:r>
              <a:rPr lang="en-US" altLang="ko-KR" sz="1300" dirty="0" smtClean="0"/>
              <a:t>: </a:t>
            </a:r>
            <a:r>
              <a:rPr lang="ko-KR" altLang="en-US" sz="1300" dirty="0" smtClean="0"/>
              <a:t> </a:t>
            </a:r>
            <a:r>
              <a:rPr lang="en-US" altLang="ko-KR" sz="1300" dirty="0"/>
              <a:t>https://www.empowerid.com/UserProvisioning</a:t>
            </a:r>
            <a:endParaRPr lang="ko-KR" altLang="en-US" sz="1300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1975" y="1105034"/>
            <a:ext cx="5120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1-3 </a:t>
            </a:r>
            <a:r>
              <a:rPr lang="ko-KR" altLang="en-US" sz="2400" dirty="0" err="1" smtClean="0">
                <a:solidFill>
                  <a:schemeClr val="tx2">
                    <a:lumMod val="75000"/>
                  </a:schemeClr>
                </a:solidFill>
              </a:rPr>
              <a:t>프로비저닝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2400" dirty="0">
                <a:latin typeface="Calibri (본문)"/>
                <a:ea typeface="Adobe 고딕 Std B" panose="020B0800000000000000" pitchFamily="34" charset="-127"/>
              </a:rPr>
              <a:t>(Provisioning </a:t>
            </a:r>
            <a:r>
              <a:rPr lang="en-US" altLang="ko-KR" sz="2400" dirty="0" err="1">
                <a:latin typeface="Calibri (본문)"/>
                <a:ea typeface="Adobe 고딕 Std B" panose="020B0800000000000000" pitchFamily="34" charset="-127"/>
              </a:rPr>
              <a:t>Lyaer</a:t>
            </a:r>
            <a:r>
              <a:rPr lang="en-US" altLang="ko-KR" sz="2400" dirty="0">
                <a:latin typeface="Calibri (본문)"/>
                <a:ea typeface="Adobe 고딕 Std B" panose="020B0800000000000000" pitchFamily="34" charset="-127"/>
              </a:rPr>
              <a:t>)</a:t>
            </a:r>
            <a:endParaRPr lang="ko-KR" altLang="en-US" sz="2400" dirty="0">
              <a:latin typeface="Calibri (본문)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03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160" y="1860153"/>
            <a:ext cx="4241736" cy="437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682286" y="3954209"/>
            <a:ext cx="1836114" cy="1268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975" y="1105034"/>
            <a:ext cx="5120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1-3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</a:rPr>
              <a:t>프로비져닝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2400" dirty="0">
                <a:latin typeface="Calibri (본문)"/>
                <a:ea typeface="Adobe 고딕 Std B" panose="020B0800000000000000" pitchFamily="34" charset="-127"/>
              </a:rPr>
              <a:t>(Provisioning </a:t>
            </a:r>
            <a:r>
              <a:rPr lang="en-US" altLang="ko-KR" sz="2400" dirty="0" err="1">
                <a:latin typeface="Calibri (본문)"/>
                <a:ea typeface="Adobe 고딕 Std B" panose="020B0800000000000000" pitchFamily="34" charset="-127"/>
              </a:rPr>
              <a:t>Lyaer</a:t>
            </a:r>
            <a:r>
              <a:rPr lang="en-US" altLang="ko-KR" sz="2400" dirty="0">
                <a:latin typeface="Calibri (본문)"/>
                <a:ea typeface="Adobe 고딕 Std B" panose="020B0800000000000000" pitchFamily="34" charset="-127"/>
              </a:rPr>
              <a:t>)</a:t>
            </a:r>
            <a:endParaRPr lang="ko-KR" altLang="en-US" sz="2400" dirty="0">
              <a:latin typeface="Calibri (본문)"/>
              <a:ea typeface="Adobe 고딕 Std B" panose="020B0800000000000000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61975" y="2282601"/>
            <a:ext cx="427418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가상화에 있는 것을 기반으로 이용자가 </a:t>
            </a:r>
            <a:endParaRPr lang="en-US" altLang="ko-KR" b="1" dirty="0" smtClean="0"/>
          </a:p>
          <a:p>
            <a:r>
              <a:rPr lang="ko-KR" altLang="en-US" b="1" dirty="0" smtClean="0"/>
              <a:t>필요에 따라 바로 서비스를 제공함</a:t>
            </a:r>
            <a:r>
              <a:rPr lang="en-US" altLang="ko-KR" b="1" dirty="0" smtClean="0"/>
              <a:t>.</a:t>
            </a:r>
            <a:r>
              <a:rPr lang="ko-KR" altLang="ko-KR" b="1" dirty="0"/>
              <a:t/>
            </a:r>
            <a:br>
              <a:rPr lang="ko-KR" altLang="ko-KR" b="1" dirty="0"/>
            </a:br>
            <a:r>
              <a:rPr lang="ko-KR" altLang="ko-KR" b="1" dirty="0"/>
              <a:t/>
            </a:r>
            <a:br>
              <a:rPr lang="ko-KR" altLang="ko-KR" b="1" dirty="0"/>
            </a:br>
            <a:r>
              <a:rPr lang="ko-KR" altLang="en-US" b="1" dirty="0" err="1" smtClean="0"/>
              <a:t>프로비져닝의</a:t>
            </a:r>
            <a:r>
              <a:rPr lang="ko-KR" altLang="en-US" b="1" dirty="0" smtClean="0"/>
              <a:t> </a:t>
            </a:r>
            <a:r>
              <a:rPr lang="ko-KR" altLang="ko-KR" b="1" dirty="0" smtClean="0"/>
              <a:t>기능 </a:t>
            </a:r>
            <a:r>
              <a:rPr lang="ko-KR" altLang="ko-KR" b="1" dirty="0" smtClean="0"/>
              <a:t>: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 (본문)"/>
              </a:rPr>
              <a:t>-</a:t>
            </a:r>
            <a:r>
              <a:rPr lang="ko-KR" altLang="en-US" sz="1600" dirty="0" smtClean="0">
                <a:latin typeface="맑은 고딕 (본문)"/>
              </a:rPr>
              <a:t>사용자가 접속을 폭주 할 때 정보를 이용할 때 문제가 생기는데 구성 </a:t>
            </a:r>
            <a:r>
              <a:rPr lang="ko-KR" altLang="en-US" sz="1600" dirty="0" err="1" smtClean="0">
                <a:latin typeface="맑은 고딕 (본문)"/>
              </a:rPr>
              <a:t>정보및</a:t>
            </a:r>
            <a:r>
              <a:rPr lang="ko-KR" altLang="en-US" sz="1600" dirty="0" smtClean="0">
                <a:latin typeface="맑은 고딕 (본문)"/>
              </a:rPr>
              <a:t> </a:t>
            </a:r>
            <a:r>
              <a:rPr lang="ko-KR" altLang="en-US" sz="1600" dirty="0" err="1" smtClean="0">
                <a:latin typeface="맑은 고딕 (본문)"/>
              </a:rPr>
              <a:t>워크플로우를</a:t>
            </a:r>
            <a:r>
              <a:rPr lang="ko-KR" altLang="en-US" sz="1600" dirty="0" smtClean="0">
                <a:latin typeface="맑은 고딕 (본문)"/>
              </a:rPr>
              <a:t> 기반으로 원활하게 이용할 수 있게 바로 도움</a:t>
            </a:r>
            <a:endParaRPr lang="en-US" altLang="ko-KR" sz="1600" dirty="0">
              <a:latin typeface="맑은 고딕 (본문)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atin typeface="맑은 고딕 (본문)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90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891" y="3429000"/>
            <a:ext cx="2779807" cy="2613359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215" y="2448783"/>
            <a:ext cx="82585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 (본문)"/>
              </a:rPr>
              <a:t>-</a:t>
            </a:r>
            <a:r>
              <a:rPr lang="ko-KR" altLang="en-US" sz="1600" dirty="0" smtClean="0">
                <a:latin typeface="맑은 고딕 (본문)"/>
              </a:rPr>
              <a:t>정보 시스템 사용자가 만족할 수 있는 서비스 제공</a:t>
            </a:r>
            <a:endParaRPr lang="en-US" altLang="ko-KR" sz="1600" dirty="0" smtClean="0">
              <a:latin typeface="맑은 고딕 (본문)"/>
            </a:endParaRPr>
          </a:p>
          <a:p>
            <a:endParaRPr lang="en-US" altLang="ko-KR" sz="1600" dirty="0">
              <a:latin typeface="맑은 고딕 (본문)"/>
            </a:endParaRPr>
          </a:p>
          <a:p>
            <a:r>
              <a:rPr lang="en-US" altLang="ko-KR" sz="1600" dirty="0" smtClean="0">
                <a:latin typeface="맑은 고딕 (본문)"/>
              </a:rPr>
              <a:t>-</a:t>
            </a:r>
            <a:r>
              <a:rPr lang="ko-KR" altLang="en-US" sz="1600" dirty="0" smtClean="0">
                <a:latin typeface="맑은 고딕 (본문)"/>
              </a:rPr>
              <a:t>기존 정보 통신</a:t>
            </a:r>
            <a:r>
              <a:rPr lang="en-US" altLang="ko-KR" sz="1600" dirty="0" smtClean="0">
                <a:latin typeface="맑은 고딕 (본문)"/>
              </a:rPr>
              <a:t>(IT) </a:t>
            </a:r>
            <a:r>
              <a:rPr lang="ko-KR" altLang="en-US" sz="1600" dirty="0" smtClean="0">
                <a:latin typeface="맑은 고딕 (본문)"/>
              </a:rPr>
              <a:t>관리 역할을 서비스 관점으로 바꿔 고객 중심적</a:t>
            </a:r>
            <a:endParaRPr lang="en-US" altLang="ko-KR" sz="1600" dirty="0" smtClean="0">
              <a:latin typeface="맑은 고딕 (본문)"/>
            </a:endParaRPr>
          </a:p>
          <a:p>
            <a:endParaRPr lang="en-US" altLang="ko-KR" sz="1600" dirty="0">
              <a:latin typeface="맑은 고딕 (본문)"/>
            </a:endParaRPr>
          </a:p>
          <a:p>
            <a:r>
              <a:rPr lang="en-US" altLang="ko-KR" sz="1600" dirty="0" smtClean="0">
                <a:latin typeface="맑은 고딕 (본문)"/>
              </a:rPr>
              <a:t>-IT </a:t>
            </a:r>
            <a:r>
              <a:rPr lang="ko-KR" altLang="en-US" sz="1600" dirty="0" smtClean="0">
                <a:latin typeface="맑은 고딕 (본문)"/>
              </a:rPr>
              <a:t>서비스 관리를 제공하기 위한 모든 과정 및 프로세스를  </a:t>
            </a:r>
            <a:endParaRPr lang="en-US" altLang="ko-KR" sz="1600" dirty="0" smtClean="0">
              <a:latin typeface="맑은 고딕 (본문)"/>
            </a:endParaRPr>
          </a:p>
          <a:p>
            <a:r>
              <a:rPr lang="ko-KR" altLang="en-US" sz="1600" dirty="0" smtClean="0">
                <a:latin typeface="맑은 고딕 (본문)"/>
              </a:rPr>
              <a:t>  정리</a:t>
            </a:r>
            <a:endParaRPr lang="en-US" altLang="ko-KR" sz="1600" dirty="0" smtClean="0">
              <a:latin typeface="맑은 고딕 (본문)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1975" y="1105034"/>
            <a:ext cx="77602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1-4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서비스 관리체계 </a:t>
            </a:r>
            <a:r>
              <a:rPr lang="en-US" altLang="ko-KR" sz="2400" dirty="0">
                <a:latin typeface="Calibri (본문)"/>
                <a:ea typeface="Adobe 고딕 Std B" panose="020B0800000000000000" pitchFamily="34" charset="-127"/>
              </a:rPr>
              <a:t>(</a:t>
            </a:r>
            <a:r>
              <a:rPr lang="en-US" altLang="ko-KR" sz="2400" dirty="0">
                <a:latin typeface="Calibri (본문)"/>
              </a:rPr>
              <a:t>IT Service Management</a:t>
            </a:r>
            <a:r>
              <a:rPr lang="en-US" altLang="ko-KR" sz="2400" dirty="0" smtClean="0">
                <a:latin typeface="Calibri (본문)"/>
                <a:ea typeface="Adobe 고딕 Std B" panose="020B0800000000000000" pitchFamily="34" charset="-127"/>
              </a:rPr>
              <a:t>)</a:t>
            </a:r>
            <a:endParaRPr lang="ko-KR" altLang="en-US" sz="2400" dirty="0">
              <a:latin typeface="Calibri (본문)"/>
              <a:ea typeface="Adobe 고딕 Std B" panose="020B0800000000000000" pitchFamily="34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15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264" y="1690853"/>
            <a:ext cx="4026632" cy="437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32942" y="2924676"/>
            <a:ext cx="1685458" cy="756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1975" y="2002315"/>
            <a:ext cx="4302939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서비스 관리체계 </a:t>
            </a:r>
            <a:r>
              <a:rPr lang="ko-KR" altLang="en-US" sz="2000" b="1" dirty="0"/>
              <a:t>계층의 기능</a:t>
            </a:r>
            <a:r>
              <a:rPr lang="en-US" altLang="ko-KR" sz="2000" b="1" dirty="0"/>
              <a:t>: 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1600" dirty="0" smtClean="0">
                <a:latin typeface="맑은 고딕 (본문)"/>
              </a:rPr>
              <a:t>-</a:t>
            </a:r>
            <a:r>
              <a:rPr lang="ko-KR" altLang="en-US" sz="1600" dirty="0" smtClean="0">
                <a:latin typeface="맑은 고딕 (본문)"/>
              </a:rPr>
              <a:t>자동화된 시스템으로 </a:t>
            </a:r>
            <a:r>
              <a:rPr lang="ko-KR" altLang="en-US" sz="1600" dirty="0" err="1" smtClean="0">
                <a:latin typeface="맑은 고딕 (본문)"/>
              </a:rPr>
              <a:t>워크플로우</a:t>
            </a:r>
            <a:r>
              <a:rPr lang="en-US" altLang="ko-KR" sz="1600" dirty="0" smtClean="0">
                <a:latin typeface="맑은 고딕 (본문)"/>
              </a:rPr>
              <a:t>(work flow)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맑은 고딕 (본문)"/>
              </a:rPr>
              <a:t>를</a:t>
            </a:r>
            <a:r>
              <a:rPr lang="ko-KR" altLang="en-US" sz="1600" dirty="0" smtClean="0">
                <a:latin typeface="맑은 고딕 (본문)"/>
              </a:rPr>
              <a:t> 만들어 서비스를 바로 제공</a:t>
            </a:r>
            <a:endParaRPr lang="en-US" altLang="ko-KR" sz="1600" dirty="0" smtClean="0">
              <a:latin typeface="맑은 고딕 (본문)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 (본문)"/>
              </a:rPr>
              <a:t/>
            </a:r>
            <a:br>
              <a:rPr lang="ko-KR" altLang="en-US" sz="1600" dirty="0">
                <a:latin typeface="맑은 고딕 (본문)"/>
              </a:rPr>
            </a:br>
            <a:r>
              <a:rPr lang="en-US" altLang="ko-KR" sz="1600" dirty="0" smtClean="0">
                <a:latin typeface="맑은 고딕 (본문)"/>
              </a:rPr>
              <a:t>-</a:t>
            </a:r>
            <a:r>
              <a:rPr lang="ko-KR" altLang="en-US" sz="1600" dirty="0" smtClean="0">
                <a:latin typeface="맑은 고딕 (본문)"/>
              </a:rPr>
              <a:t>다양한 </a:t>
            </a:r>
            <a:r>
              <a:rPr lang="ko-KR" altLang="en-US" sz="1600" dirty="0" smtClean="0">
                <a:latin typeface="맑은 고딕 (본문)"/>
              </a:rPr>
              <a:t>저장소에 있는 정보를 가지고 </a:t>
            </a:r>
            <a:endParaRPr lang="en-US" altLang="ko-KR" sz="1600" dirty="0" smtClean="0">
              <a:latin typeface="맑은 고딕 (본문)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맑은 고딕 (본문)"/>
              </a:rPr>
              <a:t>프로비저닝</a:t>
            </a:r>
            <a:r>
              <a:rPr lang="en-US" altLang="ko-KR" sz="1600" dirty="0" smtClean="0">
                <a:latin typeface="맑은 고딕 (본문)"/>
              </a:rPr>
              <a:t> </a:t>
            </a:r>
            <a:r>
              <a:rPr lang="en-US" altLang="ko-KR" sz="1600" dirty="0">
                <a:latin typeface="맑은 고딕 (본문)"/>
              </a:rPr>
              <a:t>(Provisioning</a:t>
            </a:r>
            <a:r>
              <a:rPr lang="en-US" altLang="ko-KR" sz="1600" dirty="0" smtClean="0">
                <a:latin typeface="맑은 고딕 (본문)"/>
              </a:rPr>
              <a:t>)</a:t>
            </a:r>
            <a:r>
              <a:rPr lang="ko-KR" altLang="en-US" sz="1600" dirty="0" smtClean="0">
                <a:latin typeface="맑은 고딕 (본문)"/>
              </a:rPr>
              <a:t>을 </a:t>
            </a:r>
            <a:r>
              <a:rPr lang="ko-KR" altLang="en-US" sz="1600" dirty="0" smtClean="0">
                <a:latin typeface="맑은 고딕 (본문)"/>
              </a:rPr>
              <a:t>통해 서비스</a:t>
            </a:r>
            <a:r>
              <a:rPr lang="en-US" altLang="ko-KR" sz="1600" dirty="0">
                <a:latin typeface="맑은 고딕 (본문)"/>
              </a:rPr>
              <a:t> </a:t>
            </a:r>
            <a:r>
              <a:rPr lang="en-US" altLang="ko-KR" sz="1600" dirty="0" smtClean="0">
                <a:latin typeface="맑은 고딕 (본문)"/>
              </a:rPr>
              <a:t> </a:t>
            </a:r>
            <a:r>
              <a:rPr lang="en-US" altLang="ko-KR" sz="1600" dirty="0" smtClean="0">
                <a:latin typeface="맑은 고딕 (본문)"/>
              </a:rPr>
              <a:t>   </a:t>
            </a:r>
            <a:r>
              <a:rPr lang="ko-KR" altLang="en-US" sz="1600" dirty="0" smtClean="0">
                <a:latin typeface="맑은 고딕 (본문)"/>
              </a:rPr>
              <a:t>제공</a:t>
            </a:r>
            <a:endParaRPr lang="ko-KR" altLang="en-US" sz="1600" dirty="0">
              <a:latin typeface="맑은 고딕 (본문)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1975" y="1105034"/>
            <a:ext cx="77602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1-4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서비스 관리체계 </a:t>
            </a:r>
            <a:r>
              <a:rPr lang="en-US" altLang="ko-KR" sz="2400" dirty="0">
                <a:latin typeface="Calibri (본문)"/>
                <a:ea typeface="Adobe 고딕 Std B" panose="020B0800000000000000" pitchFamily="34" charset="-127"/>
              </a:rPr>
              <a:t>(</a:t>
            </a:r>
            <a:r>
              <a:rPr lang="en-US" altLang="ko-KR" sz="2400" dirty="0">
                <a:latin typeface="Calibri (본문)"/>
              </a:rPr>
              <a:t>IT Service Management</a:t>
            </a:r>
            <a:r>
              <a:rPr lang="en-US" altLang="ko-KR" sz="2400" dirty="0" smtClean="0">
                <a:latin typeface="Calibri (본문)"/>
                <a:ea typeface="Adobe 고딕 Std B" panose="020B0800000000000000" pitchFamily="34" charset="-127"/>
              </a:rPr>
              <a:t>)</a:t>
            </a:r>
            <a:endParaRPr lang="ko-KR" altLang="en-US" sz="2400" dirty="0">
              <a:latin typeface="Calibri (본문)"/>
              <a:ea typeface="Adobe 고딕 Std B" panose="020B08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665549"/>
            <a:ext cx="81248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/>
              <a:t>*</a:t>
            </a:r>
            <a:r>
              <a:rPr lang="ko-KR" altLang="en-US" sz="1400" b="1" dirty="0" err="1" smtClean="0"/>
              <a:t>워크플로우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Work flow</a:t>
            </a:r>
            <a:r>
              <a:rPr lang="en-US" altLang="ko-KR" sz="1400" dirty="0" smtClean="0"/>
              <a:t>)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프로젝트나 작업의 단계를 문서화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시킨 것 동일한 업무를 수행하게 될 다른 사람들에게 지침서가 된다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09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8719" y="1679400"/>
            <a:ext cx="82585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 smtClean="0">
                <a:solidFill>
                  <a:schemeClr val="tx2">
                    <a:lumMod val="75000"/>
                  </a:schemeClr>
                </a:solidFill>
              </a:rPr>
              <a:t>워크플로우</a:t>
            </a:r>
            <a:endParaRPr lang="en-US" altLang="ko-KR" sz="25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4652319"/>
            <a:ext cx="8421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rPr>
              <a:t>-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rPr>
              <a:t>문서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rPr>
              <a:t>정보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rPr>
              <a:t>태스크가 한 사용자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rPr>
              <a:t>어플리케이션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rPr>
              <a:t>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rPr>
              <a:t>에서 다른 사용자로 일련의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rPr>
              <a:t>업무절차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 (본문)"/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맑은 고딕 (본문)"/>
            </a:endParaRPr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rPr>
              <a:t>-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rPr>
              <a:t>규칙에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rPr>
              <a:t>의한 처리를 위해 전달되는 비즈니스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rPr>
              <a:t>프로세스의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rPr>
              <a:t>자동화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80495" y="6439544"/>
            <a:ext cx="51765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mtClean="0"/>
              <a:t>이미지 </a:t>
            </a:r>
            <a:r>
              <a:rPr lang="en-US" altLang="ko-KR" sz="1300" dirty="0" smtClean="0"/>
              <a:t>: </a:t>
            </a:r>
            <a:r>
              <a:rPr lang="ko-KR" altLang="en-US" sz="1300" dirty="0" smtClean="0"/>
              <a:t> </a:t>
            </a:r>
            <a:r>
              <a:rPr lang="en-US" altLang="ko-KR" sz="1300" dirty="0"/>
              <a:t>http://blog.appkr.kr/learn-n-think/comparing-workflows/</a:t>
            </a:r>
            <a:endParaRPr lang="ko-KR" altLang="en-US" sz="13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1" y="2551176"/>
            <a:ext cx="1311698" cy="13116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423" y="2551176"/>
            <a:ext cx="1311698" cy="13116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346" y="1982204"/>
            <a:ext cx="1634471" cy="23370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525" y="2652726"/>
            <a:ext cx="1133821" cy="124951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250" y="2680972"/>
            <a:ext cx="1133821" cy="12495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96549" y="1828031"/>
            <a:ext cx="888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</a:rPr>
              <a:t>Auto</a:t>
            </a:r>
            <a:endParaRPr lang="ko-KR" alt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1975" y="1105034"/>
            <a:ext cx="77602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1-4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서비스 관리체계 </a:t>
            </a:r>
            <a:r>
              <a:rPr lang="en-US" altLang="ko-KR" sz="2400" dirty="0">
                <a:latin typeface="Calibri (본문)"/>
                <a:ea typeface="Adobe 고딕 Std B" panose="020B0800000000000000" pitchFamily="34" charset="-127"/>
              </a:rPr>
              <a:t>(</a:t>
            </a:r>
            <a:r>
              <a:rPr lang="en-US" altLang="ko-KR" sz="2400" dirty="0">
                <a:latin typeface="Calibri (본문)"/>
              </a:rPr>
              <a:t>IT Service Management</a:t>
            </a:r>
            <a:r>
              <a:rPr lang="en-US" altLang="ko-KR" sz="2400" dirty="0" smtClean="0">
                <a:latin typeface="Calibri (본문)"/>
                <a:ea typeface="Adobe 고딕 Std B" panose="020B0800000000000000" pitchFamily="34" charset="-127"/>
              </a:rPr>
              <a:t>)</a:t>
            </a:r>
            <a:endParaRPr lang="ko-KR" altLang="en-US" sz="2400" dirty="0">
              <a:latin typeface="Calibri (본문)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31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40" y="1812409"/>
            <a:ext cx="4262056" cy="44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655316" y="2146132"/>
            <a:ext cx="1822444" cy="769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1168" y="1749470"/>
            <a:ext cx="4494672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이 </a:t>
            </a:r>
            <a:r>
              <a:rPr lang="ko-KR" altLang="en-US" dirty="0"/>
              <a:t>계층을 통해 소비자들이 </a:t>
            </a:r>
            <a:r>
              <a:rPr lang="ko-KR" altLang="en-US" dirty="0" err="1" smtClean="0"/>
              <a:t>클라우드를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상</a:t>
            </a:r>
            <a:r>
              <a:rPr lang="ko-KR" altLang="en-US" dirty="0" smtClean="0"/>
              <a:t>용하고</a:t>
            </a:r>
            <a:r>
              <a:rPr lang="ko-KR" altLang="en-US" dirty="0" smtClean="0"/>
              <a:t> 소비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앞에 나온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계층을 이용해서  이용자에게 맞는  서비스 제공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  <a:p>
            <a:r>
              <a:rPr lang="ko-KR" altLang="en-US" dirty="0" smtClean="0"/>
              <a:t>서비스 </a:t>
            </a:r>
            <a:r>
              <a:rPr lang="ko-KR" altLang="en-US" dirty="0"/>
              <a:t>계층의 기능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 (본문)"/>
              </a:rPr>
              <a:t>-</a:t>
            </a:r>
            <a:r>
              <a:rPr lang="ko-KR" altLang="en-US" sz="1600" dirty="0" smtClean="0">
                <a:latin typeface="맑은 고딕 (본문)"/>
              </a:rPr>
              <a:t>서비스 </a:t>
            </a:r>
            <a:r>
              <a:rPr lang="ko-KR" altLang="en-US" sz="1600" dirty="0">
                <a:latin typeface="맑은 고딕 (본문)"/>
              </a:rPr>
              <a:t>카탈로그에 </a:t>
            </a:r>
            <a:r>
              <a:rPr lang="ko-KR" altLang="en-US" sz="1600" dirty="0" err="1">
                <a:latin typeface="맑은 고딕 (본문)"/>
              </a:rPr>
              <a:t>클라우드</a:t>
            </a:r>
            <a:r>
              <a:rPr lang="ko-KR" altLang="en-US" sz="1600" dirty="0">
                <a:latin typeface="맑은 고딕 (본문)"/>
              </a:rPr>
              <a:t> 서비스에 대한 정보를 </a:t>
            </a:r>
            <a:r>
              <a:rPr lang="ko-KR" altLang="en-US" sz="1600" dirty="0" smtClean="0">
                <a:latin typeface="맑은 고딕 (본문)"/>
              </a:rPr>
              <a:t>저장</a:t>
            </a:r>
            <a:endParaRPr lang="en-US" altLang="ko-KR" sz="1600" dirty="0" smtClean="0">
              <a:latin typeface="맑은 고딕 (본문)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맑은 고딕 (본문)"/>
              </a:rPr>
              <a:t>-</a:t>
            </a:r>
            <a:r>
              <a:rPr lang="ko-KR" altLang="en-US" sz="1600" dirty="0" err="1" smtClean="0">
                <a:latin typeface="맑은 고딕 (본문)"/>
              </a:rPr>
              <a:t>셀프</a:t>
            </a:r>
            <a:r>
              <a:rPr lang="ko-KR" altLang="en-US" sz="1600" dirty="0" smtClean="0">
                <a:latin typeface="맑은 고딕 (본문)"/>
              </a:rPr>
              <a:t> </a:t>
            </a:r>
            <a:r>
              <a:rPr lang="ko-KR" altLang="en-US" sz="1600" dirty="0">
                <a:latin typeface="맑은 고딕 (본문)"/>
              </a:rPr>
              <a:t>서비스 </a:t>
            </a:r>
            <a:r>
              <a:rPr lang="ko-KR" altLang="en-US" sz="1600" dirty="0" err="1">
                <a:latin typeface="맑은 고딕 (본문)"/>
              </a:rPr>
              <a:t>포털을</a:t>
            </a:r>
            <a:r>
              <a:rPr lang="ko-KR" altLang="en-US" sz="1600" dirty="0">
                <a:latin typeface="맑은 고딕 (본문)"/>
              </a:rPr>
              <a:t> 통해 소비자가 </a:t>
            </a:r>
            <a:endParaRPr lang="en-US" altLang="ko-KR" sz="1600" dirty="0" smtClean="0">
              <a:latin typeface="맑은 고딕 (본문)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 (본문)"/>
              </a:rPr>
              <a:t> </a:t>
            </a:r>
            <a:r>
              <a:rPr lang="en-US" altLang="ko-KR" sz="1600" dirty="0" smtClean="0">
                <a:latin typeface="맑은 고딕 (본문)"/>
              </a:rPr>
              <a:t> </a:t>
            </a:r>
            <a:r>
              <a:rPr lang="ko-KR" altLang="en-US" sz="1600" dirty="0" err="1" smtClean="0">
                <a:latin typeface="맑은 고딕 (본문)"/>
              </a:rPr>
              <a:t>클라우드</a:t>
            </a:r>
            <a:r>
              <a:rPr lang="ko-KR" altLang="en-US" sz="1600" dirty="0" smtClean="0">
                <a:latin typeface="맑은 고딕 (본문)"/>
              </a:rPr>
              <a:t> </a:t>
            </a:r>
            <a:r>
              <a:rPr lang="ko-KR" altLang="en-US" sz="1600" dirty="0">
                <a:latin typeface="맑은 고딕 (본문)"/>
              </a:rPr>
              <a:t>서비스에 액세스하고 관리할 수 </a:t>
            </a:r>
            <a:endParaRPr lang="en-US" altLang="ko-KR" sz="1600" dirty="0" smtClean="0">
              <a:latin typeface="맑은 고딕 (본문)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 (본문)"/>
              </a:rPr>
              <a:t> </a:t>
            </a:r>
            <a:r>
              <a:rPr lang="en-US" altLang="ko-KR" sz="1600" dirty="0" smtClean="0">
                <a:latin typeface="맑은 고딕 (본문)"/>
              </a:rPr>
              <a:t> </a:t>
            </a:r>
            <a:r>
              <a:rPr lang="ko-KR" altLang="en-US" sz="1600" dirty="0" smtClean="0">
                <a:latin typeface="맑은 고딕 (본문)"/>
              </a:rPr>
              <a:t>있도록 </a:t>
            </a:r>
            <a:r>
              <a:rPr lang="ko-KR" altLang="en-US" sz="1600" dirty="0">
                <a:latin typeface="맑은 고딕 (본문)"/>
              </a:rPr>
              <a:t>지원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아키텍처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1975" y="1284988"/>
            <a:ext cx="64291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1-5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</a:rPr>
              <a:t>클라우드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 서비스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Calibri (본문)"/>
              </a:rPr>
              <a:t>(Cloud Service Layer)</a:t>
            </a:r>
          </a:p>
        </p:txBody>
      </p:sp>
    </p:spTree>
    <p:extLst>
      <p:ext uri="{BB962C8B-B14F-4D97-AF65-F5344CB8AC3E}">
        <p14:creationId xmlns:p14="http://schemas.microsoft.com/office/powerpoint/2010/main" val="398408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이란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367" y="1592333"/>
            <a:ext cx="2575871" cy="19922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345765" y="3892983"/>
            <a:ext cx="4294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/>
              <a:t>클라우드</a:t>
            </a:r>
            <a:r>
              <a:rPr lang="ko-KR" altLang="en-US" sz="3200" b="1" dirty="0" smtClean="0"/>
              <a:t> 컴퓨팅이란</a:t>
            </a:r>
            <a:r>
              <a:rPr lang="en-US" altLang="ko-KR" sz="3200" b="1" dirty="0" smtClean="0"/>
              <a:t>?!</a:t>
            </a:r>
            <a:endParaRPr lang="ko-KR" altLang="en-US" sz="3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13547" y="4786133"/>
            <a:ext cx="82101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 smtClean="0"/>
              <a:t>-</a:t>
            </a:r>
            <a:r>
              <a:rPr lang="ko-KR" altLang="en-US" sz="1700" b="1" dirty="0" smtClean="0"/>
              <a:t>인터넷 </a:t>
            </a:r>
            <a:r>
              <a:rPr lang="ko-KR" altLang="en-US" sz="1700" b="1" dirty="0"/>
              <a:t>상의 서버를 통하여 데이터 저장</a:t>
            </a:r>
            <a:r>
              <a:rPr lang="en-US" altLang="ko-KR" sz="1700" b="1" dirty="0"/>
              <a:t>, </a:t>
            </a:r>
            <a:r>
              <a:rPr lang="ko-KR" altLang="en-US" sz="1700" b="1" dirty="0"/>
              <a:t>네트워크</a:t>
            </a:r>
            <a:r>
              <a:rPr lang="en-US" altLang="ko-KR" sz="1700" b="1" dirty="0"/>
              <a:t>, </a:t>
            </a:r>
            <a:r>
              <a:rPr lang="ko-KR" altLang="en-US" sz="1700" b="1" dirty="0"/>
              <a:t>콘텐츠 </a:t>
            </a:r>
            <a:r>
              <a:rPr lang="ko-KR" altLang="en-US" sz="1700" b="1" dirty="0" smtClean="0"/>
              <a:t>사용</a:t>
            </a:r>
            <a:endParaRPr lang="en-US" altLang="ko-KR" sz="1700" b="1" dirty="0" smtClean="0"/>
          </a:p>
          <a:p>
            <a:pPr algn="ctr"/>
            <a:endParaRPr lang="ko-KR" altLang="en-US" sz="1700" b="1" dirty="0"/>
          </a:p>
          <a:p>
            <a:pPr algn="ctr"/>
            <a:r>
              <a:rPr lang="en-US" altLang="ko-KR" sz="1700" b="1" dirty="0" smtClean="0"/>
              <a:t>-</a:t>
            </a:r>
            <a:r>
              <a:rPr lang="ko-KR" altLang="en-US" sz="1700" b="1" dirty="0" smtClean="0"/>
              <a:t>기기만 있으면 </a:t>
            </a:r>
            <a:r>
              <a:rPr lang="en-US" altLang="ko-KR" sz="1700" b="1" dirty="0" smtClean="0"/>
              <a:t>IT </a:t>
            </a:r>
            <a:r>
              <a:rPr lang="ko-KR" altLang="en-US" sz="1700" b="1" dirty="0"/>
              <a:t>관련 </a:t>
            </a:r>
            <a:r>
              <a:rPr lang="ko-KR" altLang="en-US" sz="1700" b="1" dirty="0" smtClean="0"/>
              <a:t>서비스를 필요한 만큼 빌려서 사용 하고  이용금액을 지불</a:t>
            </a:r>
            <a:endParaRPr lang="ko-KR" altLang="en-US" sz="1700" b="1" dirty="0">
              <a:effectLst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개요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1975" y="1209809"/>
            <a:ext cx="37080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1-1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정의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9557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이란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572" y="2478366"/>
            <a:ext cx="1901267" cy="19012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1975" y="4967688"/>
            <a:ext cx="82449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/>
              <a:t> </a:t>
            </a:r>
            <a:r>
              <a:rPr lang="en-US" altLang="ko-KR" sz="2000" dirty="0" smtClean="0"/>
              <a:t>-ATM</a:t>
            </a:r>
            <a:r>
              <a:rPr lang="ko-KR" altLang="en-US" sz="2000" dirty="0" smtClean="0"/>
              <a:t>기계만 있으면 언제 어디서든 원하는 금액만큼 출금 가능</a:t>
            </a:r>
            <a:endParaRPr lang="en-US" altLang="ko-KR" sz="2000" dirty="0" smtClean="0"/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네트워크 가능한 기기만 있으면 언제 어디서든 서비스를 제공 받는다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66" y="2496349"/>
            <a:ext cx="2012289" cy="2012289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858323" y="2919780"/>
            <a:ext cx="1974620" cy="11931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70041" y="3263966"/>
            <a:ext cx="12095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</a:rPr>
              <a:t>인출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1975" y="1209809"/>
            <a:ext cx="37080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1-1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정의</a:t>
            </a:r>
            <a:endParaRPr lang="ko-KR" altLang="en-US" sz="2400" dirty="0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개요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5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이란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726027"/>
              </p:ext>
            </p:extLst>
          </p:nvPr>
        </p:nvGraphicFramePr>
        <p:xfrm>
          <a:off x="892145" y="1807166"/>
          <a:ext cx="7359710" cy="3973902"/>
        </p:xfrm>
        <a:graphic>
          <a:graphicData uri="http://schemas.openxmlformats.org/drawingml/2006/table">
            <a:tbl>
              <a:tblPr/>
              <a:tblGrid>
                <a:gridCol w="23891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705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8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구분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정의</a:t>
                      </a:r>
                      <a:r>
                        <a:rPr lang="en-US" altLang="ko-KR" sz="12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설명</a:t>
                      </a:r>
                      <a:r>
                        <a:rPr lang="en-US" altLang="ko-KR" sz="12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FD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40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NIST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미국국립표준 기술 연구소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언제 어디서나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(Ubiquitous),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편리하게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(Convenient)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그리고 필요에 따라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(On-demand)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컴퓨팅자원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네트워크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데이터 저장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기타 서비스에 접근하여 사용 할 수 있는 모델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35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가트너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인터넷 기술을 활용해 많은 고객에게 수준 높은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확장성을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가진 자원들을 서비슬 제공하는 컴퓨팅의 한 형태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35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위키피디아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인터넷에 기반 한 개발과 컴퓨터 기술의 활용을 말하는 것으로 인터넷을 통해서 동적으로 규모화 가능한 자원들이 제공 되어지는 컴퓨팅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40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IBM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웹 기반 응용 소프트웨어를 활용해 대용량 데이터베이스를 인터넷 가상공간에서 분산 처리하고 이 데이터를 컴퓨터나 휴대전화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PDA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등 다양한 단말기에서 불러오거나 가공할 수 있게 하는 환경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735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삼성경제연구소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사용자에게 언제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어디서나 인터넷 접속만으로 컴퓨터 환경을 제공하는 주문형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IT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서비스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735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데이코산업연구소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사용자가 컴퓨팅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네트워크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등 일체의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서비스를 인터넷을 통해 제공받을 수 있는 서비스를 칭함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38782" y="5834138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각 기관 별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컴퓨팅 정의</a:t>
            </a:r>
            <a:endParaRPr lang="ko-KR" altLang="en-US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개요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1975" y="1209809"/>
            <a:ext cx="37080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1-1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정의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389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257457" y="636840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36915" y="993638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844" y="64293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동향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220837" y="4621739"/>
            <a:ext cx="3576498" cy="1546724"/>
          </a:xfrm>
          <a:prstGeom prst="roundRect">
            <a:avLst/>
          </a:prstGeom>
          <a:solidFill>
            <a:srgbClr val="F2F7FC"/>
          </a:solidFill>
          <a:ln w="3810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5209444" y="1935233"/>
            <a:ext cx="3576498" cy="1546724"/>
          </a:xfrm>
          <a:prstGeom prst="roundRect">
            <a:avLst/>
          </a:prstGeom>
          <a:solidFill>
            <a:srgbClr val="F2F7FC"/>
          </a:solidFill>
          <a:ln w="3810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455087" y="4620494"/>
            <a:ext cx="3576498" cy="1546724"/>
          </a:xfrm>
          <a:prstGeom prst="roundRect">
            <a:avLst/>
          </a:prstGeom>
          <a:solidFill>
            <a:srgbClr val="F2F7FC"/>
          </a:solidFill>
          <a:ln w="3810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436915" y="1916813"/>
            <a:ext cx="3576498" cy="1546724"/>
          </a:xfrm>
          <a:prstGeom prst="roundRect">
            <a:avLst/>
          </a:prstGeom>
          <a:solidFill>
            <a:srgbClr val="F2F7FC"/>
          </a:solidFill>
          <a:ln w="38100">
            <a:solidFill>
              <a:srgbClr val="8EB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475372" y="4786633"/>
            <a:ext cx="3584047" cy="1142047"/>
            <a:chOff x="2941100" y="4402419"/>
            <a:chExt cx="4169784" cy="1844242"/>
          </a:xfrm>
        </p:grpSpPr>
        <p:pic>
          <p:nvPicPr>
            <p:cNvPr id="54" name="Picture 4" descr="C:\Users\S.H\Desktop\1479852290_Technology_Mix_-_Final-07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1100" y="4402419"/>
              <a:ext cx="1844242" cy="1844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직사각형 54"/>
            <p:cNvSpPr/>
            <p:nvPr/>
          </p:nvSpPr>
          <p:spPr>
            <a:xfrm>
              <a:off x="4690058" y="5246783"/>
              <a:ext cx="24208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 smtClean="0"/>
                <a:t>통신 네트워크를 통한 접근이 가능</a:t>
              </a:r>
              <a:endParaRPr lang="ko-KR" altLang="en-US" b="1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275629" y="1982160"/>
            <a:ext cx="3420990" cy="1006652"/>
            <a:chOff x="7573413" y="1411430"/>
            <a:chExt cx="3980079" cy="1625600"/>
          </a:xfrm>
        </p:grpSpPr>
        <p:pic>
          <p:nvPicPr>
            <p:cNvPr id="57" name="Picture 2" descr="C:\Users\S.H\Desktop\1479852409_vector_65_04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7892" y="1411430"/>
              <a:ext cx="1625600" cy="16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직사각형 57"/>
            <p:cNvSpPr/>
            <p:nvPr/>
          </p:nvSpPr>
          <p:spPr>
            <a:xfrm>
              <a:off x="7573413" y="2198510"/>
              <a:ext cx="24208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 smtClean="0"/>
                <a:t>필요한 만큼 사용</a:t>
              </a:r>
              <a:r>
                <a:rPr lang="en-US" altLang="ko-KR" b="1" dirty="0" smtClean="0"/>
                <a:t>,</a:t>
              </a:r>
            </a:p>
            <a:p>
              <a:pPr algn="ctr"/>
              <a:r>
                <a:rPr lang="ko-KR" altLang="en-US" b="1" dirty="0" smtClean="0"/>
                <a:t>적절한 비용 지불</a:t>
              </a:r>
              <a:endParaRPr lang="ko-KR" altLang="en-US" b="1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375990" y="4725001"/>
            <a:ext cx="3248956" cy="903567"/>
            <a:chOff x="7673441" y="4594974"/>
            <a:chExt cx="3779929" cy="1459131"/>
          </a:xfrm>
        </p:grpSpPr>
        <p:pic>
          <p:nvPicPr>
            <p:cNvPr id="60" name="Picture 5" descr="C:\Users\S.H\Desktop\1479852470_lock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239" y="4594974"/>
              <a:ext cx="1459131" cy="1459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직사각형 60"/>
            <p:cNvSpPr/>
            <p:nvPr/>
          </p:nvSpPr>
          <p:spPr>
            <a:xfrm>
              <a:off x="7673441" y="5272049"/>
              <a:ext cx="24208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 smtClean="0"/>
                <a:t>보안 시스템 구축을 통한 정보 자원 보호</a:t>
              </a:r>
              <a:endParaRPr lang="ko-KR" altLang="en-US" b="1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730890" y="2043355"/>
            <a:ext cx="3282523" cy="1006652"/>
            <a:chOff x="3196618" y="1553228"/>
            <a:chExt cx="3818982" cy="1625600"/>
          </a:xfrm>
        </p:grpSpPr>
        <p:sp>
          <p:nvSpPr>
            <p:cNvPr id="63" name="직사각형 62"/>
            <p:cNvSpPr/>
            <p:nvPr/>
          </p:nvSpPr>
          <p:spPr>
            <a:xfrm>
              <a:off x="4785342" y="2229402"/>
              <a:ext cx="223025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 smtClean="0"/>
                <a:t>언제</a:t>
              </a:r>
              <a:r>
                <a:rPr lang="en-US" altLang="ko-KR" b="1" dirty="0" smtClean="0"/>
                <a:t>, </a:t>
              </a:r>
              <a:r>
                <a:rPr lang="ko-KR" altLang="en-US" b="1" dirty="0" smtClean="0"/>
                <a:t>어디에서든</a:t>
              </a:r>
              <a:endParaRPr lang="en-US" altLang="ko-KR" b="1" dirty="0" smtClean="0"/>
            </a:p>
            <a:p>
              <a:pPr algn="ctr"/>
              <a:r>
                <a:rPr lang="ko-KR" altLang="en-US" b="1" dirty="0" smtClean="0"/>
                <a:t>서비스를 제공</a:t>
              </a:r>
              <a:endParaRPr lang="ko-KR" altLang="en-US" b="1" dirty="0"/>
            </a:p>
          </p:txBody>
        </p:sp>
        <p:pic>
          <p:nvPicPr>
            <p:cNvPr id="64" name="Picture 2" descr="C:\Users\S.H\Desktop\1479853120_world.png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6618" y="1553228"/>
              <a:ext cx="1625600" cy="16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588" y="3343275"/>
            <a:ext cx="2214034" cy="1249224"/>
          </a:xfrm>
          <a:prstGeom prst="rect">
            <a:avLst/>
          </a:prstGeom>
        </p:spPr>
      </p:pic>
      <p:sp>
        <p:nvSpPr>
          <p:cNvPr id="26" name="제목 1"/>
          <p:cNvSpPr txBox="1">
            <a:spLocks/>
          </p:cNvSpPr>
          <p:nvPr/>
        </p:nvSpPr>
        <p:spPr>
          <a:xfrm>
            <a:off x="457200" y="292394"/>
            <a:ext cx="8229600" cy="665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컴퓨팅 개요</a:t>
            </a:r>
            <a:endParaRPr lang="en-US" altLang="ko-KR" sz="3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1975" y="1209809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1-2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 특징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4739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Tex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Text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7355</TotalTime>
  <Words>2885</Words>
  <Application>Microsoft Office PowerPoint</Application>
  <PresentationFormat>화면 슬라이드 쇼(4:3)</PresentationFormat>
  <Paragraphs>659</Paragraphs>
  <Slides>59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72" baseType="lpstr">
      <vt:lpstr>맑은 고딕 (본문)</vt:lpstr>
      <vt:lpstr>-윤고딕330</vt:lpstr>
      <vt:lpstr>맑은 고딕</vt:lpstr>
      <vt:lpstr>함초롬바탕</vt:lpstr>
      <vt:lpstr>Arial</vt:lpstr>
      <vt:lpstr>Calibri (본문)</vt:lpstr>
      <vt:lpstr>Calibri</vt:lpstr>
      <vt:lpstr>Calibri Light</vt:lpstr>
      <vt:lpstr>Wingdings</vt:lpstr>
      <vt:lpstr>나눔바른고딕</vt:lpstr>
      <vt:lpstr>Adobe 고딕 Std B</vt:lpstr>
      <vt:lpstr>나눔고딕</vt:lpstr>
      <vt:lpstr>Office 테마</vt:lpstr>
      <vt:lpstr>클라우드 컴퓨팅 개요</vt:lpstr>
      <vt:lpstr>목차</vt:lpstr>
      <vt:lpstr>목차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입력해주세요 @땅콩의 고소한 꿀팁 블로그</dc:title>
  <dc:creator>song</dc:creator>
  <cp:lastModifiedBy>mkh9901@naver.com</cp:lastModifiedBy>
  <cp:revision>238</cp:revision>
  <dcterms:created xsi:type="dcterms:W3CDTF">2016-11-01T03:46:33Z</dcterms:created>
  <dcterms:modified xsi:type="dcterms:W3CDTF">2017-10-13T14:34:15Z</dcterms:modified>
</cp:coreProperties>
</file>